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75" r:id="rId3"/>
    <p:sldId id="388" r:id="rId4"/>
    <p:sldId id="390" r:id="rId5"/>
    <p:sldId id="391" r:id="rId6"/>
    <p:sldId id="378" r:id="rId7"/>
    <p:sldId id="379" r:id="rId8"/>
    <p:sldId id="380" r:id="rId9"/>
    <p:sldId id="392" r:id="rId10"/>
    <p:sldId id="382" r:id="rId11"/>
    <p:sldId id="385" r:id="rId12"/>
    <p:sldId id="386" r:id="rId13"/>
    <p:sldId id="387" r:id="rId1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B7F0-6BBD-4544-8BA3-EA4202157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58D77A-FE52-42E1-8140-622D3EB4A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2F2E0D-0124-4284-94EC-D4A4A8691AC6}"/>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5" name="Footer Placeholder 4">
            <a:extLst>
              <a:ext uri="{FF2B5EF4-FFF2-40B4-BE49-F238E27FC236}">
                <a16:creationId xmlns:a16="http://schemas.microsoft.com/office/drawing/2014/main" id="{13DB14CC-A306-4FDC-BF74-A87B4D14E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A54DF-2125-42FA-A2EF-637D91C20C1D}"/>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179609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50A7-AF71-493C-8895-0CCE7E26B2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03E8B7-2967-48B2-8853-3FCBD0756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671177-381A-4C93-8EB4-6F93BD779674}"/>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5" name="Footer Placeholder 4">
            <a:extLst>
              <a:ext uri="{FF2B5EF4-FFF2-40B4-BE49-F238E27FC236}">
                <a16:creationId xmlns:a16="http://schemas.microsoft.com/office/drawing/2014/main" id="{4AB689F7-055B-44EA-9442-13865F309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FC21D-375F-4377-8936-D70F41B30C23}"/>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258087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11F8F-40CF-45E0-BC7C-DA7BFF51AF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8BF323-1133-443B-AA8D-1A10B86BD1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E78CFF-0324-4A6C-8B05-AAC57BF74B6E}"/>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5" name="Footer Placeholder 4">
            <a:extLst>
              <a:ext uri="{FF2B5EF4-FFF2-40B4-BE49-F238E27FC236}">
                <a16:creationId xmlns:a16="http://schemas.microsoft.com/office/drawing/2014/main" id="{463865F9-0803-44BB-80CC-137D503C27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65F7F4-6993-43FA-8591-E1A04E6D9CC4}"/>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13192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3476-20C0-436D-9910-D111B297FA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F9B5A-386F-4983-9427-C322B645B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FE6CE-C87C-4DA4-8A83-5751C567D38A}"/>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5" name="Footer Placeholder 4">
            <a:extLst>
              <a:ext uri="{FF2B5EF4-FFF2-40B4-BE49-F238E27FC236}">
                <a16:creationId xmlns:a16="http://schemas.microsoft.com/office/drawing/2014/main" id="{DAD78179-F73B-4B04-A16F-AE3566063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61FE4-A6A7-4A0C-83AC-C274AF32A19C}"/>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225406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FD6A-D940-4D25-AD31-E46137B07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D51BB5-C93B-42D3-BD1F-16A186461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45A30-57C1-4307-9C81-EFB2A3BC7A96}"/>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5" name="Footer Placeholder 4">
            <a:extLst>
              <a:ext uri="{FF2B5EF4-FFF2-40B4-BE49-F238E27FC236}">
                <a16:creationId xmlns:a16="http://schemas.microsoft.com/office/drawing/2014/main" id="{2B74B2F9-942A-4757-AB81-C283A891D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CA3E43-7362-4A81-9133-AA1DB765FADC}"/>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282499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E193-B623-44F0-A718-50169440A8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B7FAE0-FDC6-4CFD-B28F-4A1ED29A8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80E9A7-CCF5-4C54-9A34-8C6354721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EF0933-42B4-4EF2-8910-C368B7E0F2B7}"/>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6" name="Footer Placeholder 5">
            <a:extLst>
              <a:ext uri="{FF2B5EF4-FFF2-40B4-BE49-F238E27FC236}">
                <a16:creationId xmlns:a16="http://schemas.microsoft.com/office/drawing/2014/main" id="{7087D088-43DE-4167-ACF7-8F94CB7B5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6FA8E-893C-4FBC-8284-6677BF0520A5}"/>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229263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DCA6-B767-45E1-AAA0-9F4079926A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CB810-627B-4612-A09C-8C3872B81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AA0B45-587D-4DA3-8DC6-D32B3DBCEE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8638B8-C87E-47C4-AF27-56B1A15D8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CE09E6-6DC8-45B4-9A1C-81452D3FA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69CC93-5B62-42DE-B8C9-D5FB7A8597AD}"/>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8" name="Footer Placeholder 7">
            <a:extLst>
              <a:ext uri="{FF2B5EF4-FFF2-40B4-BE49-F238E27FC236}">
                <a16:creationId xmlns:a16="http://schemas.microsoft.com/office/drawing/2014/main" id="{F7D8CD7A-34EE-474B-AC30-E76076DF3E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48559B-2E7F-410F-BF53-D7F8BA13639E}"/>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207206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45A6-AE2B-4A67-947F-8B91EA8F4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8B8C47-99D6-432A-80F4-87EA5301052F}"/>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4" name="Footer Placeholder 3">
            <a:extLst>
              <a:ext uri="{FF2B5EF4-FFF2-40B4-BE49-F238E27FC236}">
                <a16:creationId xmlns:a16="http://schemas.microsoft.com/office/drawing/2014/main" id="{DA70C8E9-E8F2-4474-9169-08AB868284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EABD4B-5D15-4EF7-9646-F40CB9526EAE}"/>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424361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0935C-7974-4B3D-84F0-98B4F16B3868}"/>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3" name="Footer Placeholder 2">
            <a:extLst>
              <a:ext uri="{FF2B5EF4-FFF2-40B4-BE49-F238E27FC236}">
                <a16:creationId xmlns:a16="http://schemas.microsoft.com/office/drawing/2014/main" id="{DA80462D-724C-49BF-AEC0-050298D148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8B8638-16F5-4E5E-B349-1639F9D125D3}"/>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231178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1032-CF13-4AD9-827C-5325140A0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51FEEB-AA6E-4691-B8AF-FD59F00B2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48E16-0D4C-4862-9982-19BFDEB2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25A36-E9A1-41EE-BC6C-E7ACD0371347}"/>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6" name="Footer Placeholder 5">
            <a:extLst>
              <a:ext uri="{FF2B5EF4-FFF2-40B4-BE49-F238E27FC236}">
                <a16:creationId xmlns:a16="http://schemas.microsoft.com/office/drawing/2014/main" id="{7F0289CA-D663-4718-A822-08B974E2B9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96ABA3-02B6-4A67-82D3-2FE8DD2683F6}"/>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151883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CCC8-F23E-4781-A615-82C53E8BB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A960A-039A-45DC-A094-94C217664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35D17B-B60A-4E67-B0E7-D0A83098B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147E10-2747-45F5-B65E-1A31C9D1B224}"/>
              </a:ext>
            </a:extLst>
          </p:cNvPr>
          <p:cNvSpPr>
            <a:spLocks noGrp="1"/>
          </p:cNvSpPr>
          <p:nvPr>
            <p:ph type="dt" sz="half" idx="10"/>
          </p:nvPr>
        </p:nvSpPr>
        <p:spPr/>
        <p:txBody>
          <a:bodyPr/>
          <a:lstStyle/>
          <a:p>
            <a:fld id="{7B980602-2BF8-4D91-B5E0-A0A82A6EED8E}" type="datetimeFigureOut">
              <a:rPr lang="en-GB" smtClean="0"/>
              <a:t>12/02/2025</a:t>
            </a:fld>
            <a:endParaRPr lang="en-GB"/>
          </a:p>
        </p:txBody>
      </p:sp>
      <p:sp>
        <p:nvSpPr>
          <p:cNvPr id="6" name="Footer Placeholder 5">
            <a:extLst>
              <a:ext uri="{FF2B5EF4-FFF2-40B4-BE49-F238E27FC236}">
                <a16:creationId xmlns:a16="http://schemas.microsoft.com/office/drawing/2014/main" id="{D117574B-5C82-4538-9DB5-DE4725276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0E9F71-CE13-49C2-9BCC-4998EF08172F}"/>
              </a:ext>
            </a:extLst>
          </p:cNvPr>
          <p:cNvSpPr>
            <a:spLocks noGrp="1"/>
          </p:cNvSpPr>
          <p:nvPr>
            <p:ph type="sldNum" sz="quarter" idx="12"/>
          </p:nvPr>
        </p:nvSpPr>
        <p:spPr/>
        <p:txBody>
          <a:bodyPr/>
          <a:lstStyle/>
          <a:p>
            <a:fld id="{CBA2A091-1023-4102-ABEF-21873876A5ED}" type="slidenum">
              <a:rPr lang="en-GB" smtClean="0"/>
              <a:t>‹#›</a:t>
            </a:fld>
            <a:endParaRPr lang="en-GB"/>
          </a:p>
        </p:txBody>
      </p:sp>
    </p:spTree>
    <p:extLst>
      <p:ext uri="{BB962C8B-B14F-4D97-AF65-F5344CB8AC3E}">
        <p14:creationId xmlns:p14="http://schemas.microsoft.com/office/powerpoint/2010/main" val="40108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636C2-7885-4959-8A51-8F1642A2F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23AB37-1708-4618-80D6-B28DF4766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85B87C-9D8A-444B-ADD1-ED56D19D1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80602-2BF8-4D91-B5E0-A0A82A6EED8E}" type="datetimeFigureOut">
              <a:rPr lang="en-GB" smtClean="0"/>
              <a:t>12/02/2025</a:t>
            </a:fld>
            <a:endParaRPr lang="en-GB"/>
          </a:p>
        </p:txBody>
      </p:sp>
      <p:sp>
        <p:nvSpPr>
          <p:cNvPr id="5" name="Footer Placeholder 4">
            <a:extLst>
              <a:ext uri="{FF2B5EF4-FFF2-40B4-BE49-F238E27FC236}">
                <a16:creationId xmlns:a16="http://schemas.microsoft.com/office/drawing/2014/main" id="{E96D4A18-FF07-4826-9893-847BCD77F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CA2F04-650C-45E9-970A-8BF7F7CB7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2A091-1023-4102-ABEF-21873876A5ED}" type="slidenum">
              <a:rPr lang="en-GB" smtClean="0"/>
              <a:t>‹#›</a:t>
            </a:fld>
            <a:endParaRPr lang="en-GB"/>
          </a:p>
        </p:txBody>
      </p:sp>
    </p:spTree>
    <p:extLst>
      <p:ext uri="{BB962C8B-B14F-4D97-AF65-F5344CB8AC3E}">
        <p14:creationId xmlns:p14="http://schemas.microsoft.com/office/powerpoint/2010/main" val="3188852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KO@bewdley.worcs.sch.uk" TargetMode="External"/><Relationship Id="rId7" Type="http://schemas.openxmlformats.org/officeDocument/2006/relationships/image" Target="../media/image2.png"/><Relationship Id="rId2" Type="http://schemas.openxmlformats.org/officeDocument/2006/relationships/hyperlink" Target="mailto:KHO@bewdley.worcs.sch.uk"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JRI@bewdley.worcs.sch.uk" TargetMode="External"/><Relationship Id="rId4" Type="http://schemas.openxmlformats.org/officeDocument/2006/relationships/hyperlink" Target="mailto:CHO@bewdley.worcs.sch.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28548"/>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9F7DCEF1-EF8B-7346-0AD2-100E27DBE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92" y="5634182"/>
            <a:ext cx="6536559" cy="1080130"/>
          </a:xfrm>
          <a:prstGeom prst="rect">
            <a:avLst/>
          </a:prstGeom>
        </p:spPr>
      </p:pic>
      <p:pic>
        <p:nvPicPr>
          <p:cNvPr id="20" name="Picture 19" descr="A circular blue puzzle with white text&#10;&#10;Description automatically generated">
            <a:extLst>
              <a:ext uri="{FF2B5EF4-FFF2-40B4-BE49-F238E27FC236}">
                <a16:creationId xmlns:a16="http://schemas.microsoft.com/office/drawing/2014/main" id="{6FDAEE87-23A1-A1B1-13FE-E2B942C36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921" y="0"/>
            <a:ext cx="5379119" cy="5230347"/>
          </a:xfrm>
          <a:prstGeom prst="rect">
            <a:avLst/>
          </a:prstGeom>
        </p:spPr>
      </p:pic>
      <p:sp>
        <p:nvSpPr>
          <p:cNvPr id="2" name="TextBox 1">
            <a:extLst>
              <a:ext uri="{FF2B5EF4-FFF2-40B4-BE49-F238E27FC236}">
                <a16:creationId xmlns:a16="http://schemas.microsoft.com/office/drawing/2014/main" id="{4AD51E4B-D0A6-4C86-9D6E-F2217CFD4C73}"/>
              </a:ext>
            </a:extLst>
          </p:cNvPr>
          <p:cNvSpPr txBox="1"/>
          <p:nvPr/>
        </p:nvSpPr>
        <p:spPr>
          <a:xfrm>
            <a:off x="36860" y="262545"/>
            <a:ext cx="5641220" cy="2554545"/>
          </a:xfrm>
          <a:prstGeom prst="rect">
            <a:avLst/>
          </a:prstGeom>
          <a:noFill/>
        </p:spPr>
        <p:txBody>
          <a:bodyPr wrap="square" rtlCol="0">
            <a:spAutoFit/>
          </a:bodyPr>
          <a:lstStyle/>
          <a:p>
            <a:pPr algn="ctr"/>
            <a:r>
              <a:rPr lang="en-GB" sz="8000" dirty="0">
                <a:solidFill>
                  <a:schemeClr val="bg1"/>
                </a:solidFill>
                <a:latin typeface="Franklin Gothic Book" panose="020B0503020102020204" pitchFamily="34" charset="0"/>
              </a:rPr>
              <a:t>Options 2025</a:t>
            </a:r>
          </a:p>
        </p:txBody>
      </p:sp>
    </p:spTree>
    <p:extLst>
      <p:ext uri="{BB962C8B-B14F-4D97-AF65-F5344CB8AC3E}">
        <p14:creationId xmlns:p14="http://schemas.microsoft.com/office/powerpoint/2010/main" val="284397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blue puzzle with white text&#10;&#10;Description automatically generated">
            <a:extLst>
              <a:ext uri="{FF2B5EF4-FFF2-40B4-BE49-F238E27FC236}">
                <a16:creationId xmlns:a16="http://schemas.microsoft.com/office/drawing/2014/main" id="{A8262153-097A-4FCF-A016-B8C59D0E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221" y="0"/>
            <a:ext cx="2211779" cy="2150607"/>
          </a:xfrm>
          <a:prstGeom prst="rect">
            <a:avLst/>
          </a:prstGeom>
        </p:spPr>
      </p:pic>
      <p:sp>
        <p:nvSpPr>
          <p:cNvPr id="2" name="TextBox 1">
            <a:extLst>
              <a:ext uri="{FF2B5EF4-FFF2-40B4-BE49-F238E27FC236}">
                <a16:creationId xmlns:a16="http://schemas.microsoft.com/office/drawing/2014/main" id="{BE9251A5-C119-44EB-8F95-AE6C99300515}"/>
              </a:ext>
            </a:extLst>
          </p:cNvPr>
          <p:cNvSpPr txBox="1"/>
          <p:nvPr/>
        </p:nvSpPr>
        <p:spPr>
          <a:xfrm>
            <a:off x="320195" y="236234"/>
            <a:ext cx="8193741" cy="769441"/>
          </a:xfrm>
          <a:prstGeom prst="rect">
            <a:avLst/>
          </a:prstGeom>
          <a:solidFill>
            <a:schemeClr val="bg1"/>
          </a:solidFill>
          <a:ln w="28575">
            <a:solidFill>
              <a:schemeClr val="accent1"/>
            </a:solidFill>
          </a:ln>
        </p:spPr>
        <p:txBody>
          <a:bodyPr wrap="square" rtlCol="0">
            <a:spAutoFit/>
          </a:bodyPr>
          <a:lstStyle/>
          <a:p>
            <a:pPr algn="ctr"/>
            <a:r>
              <a:rPr lang="en-GB" sz="4400" dirty="0">
                <a:latin typeface="Franklin Gothic Book" panose="020B0503020102020204" pitchFamily="34" charset="0"/>
              </a:rPr>
              <a:t>How does the process work?</a:t>
            </a:r>
          </a:p>
        </p:txBody>
      </p:sp>
      <p:sp>
        <p:nvSpPr>
          <p:cNvPr id="6" name="TextBox 5">
            <a:extLst>
              <a:ext uri="{FF2B5EF4-FFF2-40B4-BE49-F238E27FC236}">
                <a16:creationId xmlns:a16="http://schemas.microsoft.com/office/drawing/2014/main" id="{8C13693A-52D6-4A54-9838-FE1181C8DCA8}"/>
              </a:ext>
            </a:extLst>
          </p:cNvPr>
          <p:cNvSpPr txBox="1"/>
          <p:nvPr/>
        </p:nvSpPr>
        <p:spPr>
          <a:xfrm>
            <a:off x="297826" y="1240223"/>
            <a:ext cx="6351380" cy="4401205"/>
          </a:xfrm>
          <a:prstGeom prst="rect">
            <a:avLst/>
          </a:prstGeom>
          <a:solidFill>
            <a:schemeClr val="bg1"/>
          </a:solidFill>
          <a:ln>
            <a:solidFill>
              <a:schemeClr val="accent1"/>
            </a:solidFill>
          </a:ln>
        </p:spPr>
        <p:txBody>
          <a:bodyPr wrap="square" rtlCol="0">
            <a:spAutoFit/>
          </a:bodyPr>
          <a:lstStyle/>
          <a:p>
            <a:r>
              <a:rPr lang="en-GB" sz="2000" b="1" dirty="0">
                <a:latin typeface="Franklin Gothic Book" panose="020B0503020102020204" pitchFamily="34" charset="0"/>
              </a:rPr>
              <a:t>Wednesday 12</a:t>
            </a:r>
            <a:r>
              <a:rPr lang="en-GB" sz="2000" b="1" baseline="30000" dirty="0">
                <a:latin typeface="Franklin Gothic Book" panose="020B0503020102020204" pitchFamily="34" charset="0"/>
              </a:rPr>
              <a:t>th</a:t>
            </a:r>
            <a:r>
              <a:rPr lang="en-GB" sz="2000" b="1" dirty="0">
                <a:latin typeface="Franklin Gothic Book" panose="020B0503020102020204" pitchFamily="34" charset="0"/>
              </a:rPr>
              <a:t> February </a:t>
            </a:r>
            <a:r>
              <a:rPr lang="en-GB" sz="2000" dirty="0">
                <a:latin typeface="Franklin Gothic Book" panose="020B0503020102020204" pitchFamily="34" charset="0"/>
              </a:rPr>
              <a:t>– Parental launch for option process.</a:t>
            </a:r>
          </a:p>
          <a:p>
            <a:endParaRPr lang="en-GB" sz="2000" dirty="0">
              <a:latin typeface="Franklin Gothic Book" panose="020B0503020102020204" pitchFamily="34" charset="0"/>
            </a:endParaRPr>
          </a:p>
          <a:p>
            <a:r>
              <a:rPr lang="en-GB" sz="2000" b="1" dirty="0">
                <a:latin typeface="Franklin Gothic Book" panose="020B0503020102020204" pitchFamily="34" charset="0"/>
              </a:rPr>
              <a:t>Tuesday 25th February </a:t>
            </a:r>
            <a:r>
              <a:rPr lang="en-GB" sz="2000" dirty="0">
                <a:latin typeface="Franklin Gothic Book" panose="020B0503020102020204" pitchFamily="34" charset="0"/>
              </a:rPr>
              <a:t>– Year 8 parents evening (virtual).</a:t>
            </a:r>
          </a:p>
          <a:p>
            <a:endParaRPr lang="en-GB" sz="2000" dirty="0">
              <a:latin typeface="Franklin Gothic Book" panose="020B0503020102020204" pitchFamily="34" charset="0"/>
            </a:endParaRPr>
          </a:p>
          <a:p>
            <a:r>
              <a:rPr lang="en-GB" sz="2000" b="1" dirty="0">
                <a:latin typeface="Franklin Gothic Book" panose="020B0503020102020204" pitchFamily="34" charset="0"/>
              </a:rPr>
              <a:t>Wednesday 26</a:t>
            </a:r>
            <a:r>
              <a:rPr lang="en-GB" sz="2000" b="1" baseline="30000" dirty="0">
                <a:latin typeface="Franklin Gothic Book" panose="020B0503020102020204" pitchFamily="34" charset="0"/>
              </a:rPr>
              <a:t>th</a:t>
            </a:r>
            <a:r>
              <a:rPr lang="en-GB" sz="2000" b="1" dirty="0">
                <a:latin typeface="Franklin Gothic Book" panose="020B0503020102020204" pitchFamily="34" charset="0"/>
              </a:rPr>
              <a:t> February </a:t>
            </a:r>
            <a:r>
              <a:rPr lang="en-GB" sz="2000" dirty="0">
                <a:latin typeface="Franklin Gothic Book" panose="020B0503020102020204" pitchFamily="34" charset="0"/>
              </a:rPr>
              <a:t>– Option choices go ‘live’. A link will be sent to students to enable option choices to be made</a:t>
            </a:r>
          </a:p>
          <a:p>
            <a:endParaRPr lang="en-GB" sz="2000" dirty="0">
              <a:latin typeface="Franklin Gothic Book" panose="020B0503020102020204" pitchFamily="34" charset="0"/>
            </a:endParaRPr>
          </a:p>
          <a:p>
            <a:r>
              <a:rPr lang="en-GB" sz="2000" b="1" dirty="0">
                <a:latin typeface="Franklin Gothic Book" panose="020B0503020102020204" pitchFamily="34" charset="0"/>
              </a:rPr>
              <a:t>Wednesday 12th March </a:t>
            </a:r>
            <a:r>
              <a:rPr lang="en-GB" sz="2000" dirty="0">
                <a:latin typeface="Franklin Gothic Book" panose="020B0503020102020204" pitchFamily="34" charset="0"/>
              </a:rPr>
              <a:t>– Deadline for students to select options.</a:t>
            </a:r>
          </a:p>
          <a:p>
            <a:endParaRPr lang="en-GB" sz="2000" dirty="0">
              <a:latin typeface="Franklin Gothic Book" panose="020B0503020102020204" pitchFamily="34" charset="0"/>
            </a:endParaRPr>
          </a:p>
          <a:p>
            <a:r>
              <a:rPr lang="en-GB" sz="2000" b="1" dirty="0">
                <a:latin typeface="Franklin Gothic Book" panose="020B0503020102020204" pitchFamily="34" charset="0"/>
              </a:rPr>
              <a:t>Summer Term </a:t>
            </a:r>
            <a:r>
              <a:rPr lang="en-GB" sz="2000" dirty="0">
                <a:latin typeface="Franklin Gothic Book" panose="020B0503020102020204" pitchFamily="34" charset="0"/>
              </a:rPr>
              <a:t>– Students will be notified of their Year 9 Options.</a:t>
            </a:r>
          </a:p>
        </p:txBody>
      </p:sp>
      <p:graphicFrame>
        <p:nvGraphicFramePr>
          <p:cNvPr id="7" name="Table 6">
            <a:extLst>
              <a:ext uri="{FF2B5EF4-FFF2-40B4-BE49-F238E27FC236}">
                <a16:creationId xmlns:a16="http://schemas.microsoft.com/office/drawing/2014/main" id="{EFA7845F-4678-404C-84A3-E64CCA205D42}"/>
              </a:ext>
            </a:extLst>
          </p:cNvPr>
          <p:cNvGraphicFramePr>
            <a:graphicFrameLocks noGrp="1"/>
          </p:cNvGraphicFramePr>
          <p:nvPr>
            <p:extLst>
              <p:ext uri="{D42A27DB-BD31-4B8C-83A1-F6EECF244321}">
                <p14:modId xmlns:p14="http://schemas.microsoft.com/office/powerpoint/2010/main" val="2229557564"/>
              </p:ext>
            </p:extLst>
          </p:nvPr>
        </p:nvGraphicFramePr>
        <p:xfrm>
          <a:off x="7107141" y="2618149"/>
          <a:ext cx="4674010" cy="3331055"/>
        </p:xfrm>
        <a:graphic>
          <a:graphicData uri="http://schemas.openxmlformats.org/drawingml/2006/table">
            <a:tbl>
              <a:tblPr firstRow="1" bandRow="1">
                <a:tableStyleId>{5C22544A-7EE6-4342-B048-85BDC9FD1C3A}</a:tableStyleId>
              </a:tblPr>
              <a:tblGrid>
                <a:gridCol w="1168503">
                  <a:extLst>
                    <a:ext uri="{9D8B030D-6E8A-4147-A177-3AD203B41FA5}">
                      <a16:colId xmlns:a16="http://schemas.microsoft.com/office/drawing/2014/main" val="1395767188"/>
                    </a:ext>
                  </a:extLst>
                </a:gridCol>
                <a:gridCol w="389501">
                  <a:extLst>
                    <a:ext uri="{9D8B030D-6E8A-4147-A177-3AD203B41FA5}">
                      <a16:colId xmlns:a16="http://schemas.microsoft.com/office/drawing/2014/main" val="1648673668"/>
                    </a:ext>
                  </a:extLst>
                </a:gridCol>
                <a:gridCol w="779001">
                  <a:extLst>
                    <a:ext uri="{9D8B030D-6E8A-4147-A177-3AD203B41FA5}">
                      <a16:colId xmlns:a16="http://schemas.microsoft.com/office/drawing/2014/main" val="1017131279"/>
                    </a:ext>
                  </a:extLst>
                </a:gridCol>
                <a:gridCol w="779001">
                  <a:extLst>
                    <a:ext uri="{9D8B030D-6E8A-4147-A177-3AD203B41FA5}">
                      <a16:colId xmlns:a16="http://schemas.microsoft.com/office/drawing/2014/main" val="176773656"/>
                    </a:ext>
                  </a:extLst>
                </a:gridCol>
                <a:gridCol w="389501">
                  <a:extLst>
                    <a:ext uri="{9D8B030D-6E8A-4147-A177-3AD203B41FA5}">
                      <a16:colId xmlns:a16="http://schemas.microsoft.com/office/drawing/2014/main" val="3614732591"/>
                    </a:ext>
                  </a:extLst>
                </a:gridCol>
                <a:gridCol w="1168503">
                  <a:extLst>
                    <a:ext uri="{9D8B030D-6E8A-4147-A177-3AD203B41FA5}">
                      <a16:colId xmlns:a16="http://schemas.microsoft.com/office/drawing/2014/main" val="3461530312"/>
                    </a:ext>
                  </a:extLst>
                </a:gridCol>
              </a:tblGrid>
              <a:tr h="666211">
                <a:tc gridSpan="6">
                  <a:txBody>
                    <a:bodyPr/>
                    <a:lstStyle/>
                    <a:p>
                      <a:pPr algn="ctr"/>
                      <a:r>
                        <a:rPr lang="en-GB" sz="2400" dirty="0"/>
                        <a:t>Your Curriculum / timetable</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109051153"/>
                  </a:ext>
                </a:extLst>
              </a:tr>
              <a:tr h="666211">
                <a:tc>
                  <a:txBody>
                    <a:bodyPr/>
                    <a:lstStyle/>
                    <a:p>
                      <a:pPr algn="ctr"/>
                      <a:r>
                        <a:rPr lang="en-GB" sz="2000" dirty="0"/>
                        <a:t>Maths</a:t>
                      </a:r>
                    </a:p>
                  </a:txBody>
                  <a:tcPr anchor="ctr"/>
                </a:tc>
                <a:tc gridSpan="2">
                  <a:txBody>
                    <a:bodyPr/>
                    <a:lstStyle/>
                    <a:p>
                      <a:pPr algn="ctr"/>
                      <a:r>
                        <a:rPr lang="en-GB" sz="2000" dirty="0"/>
                        <a:t>English</a:t>
                      </a:r>
                    </a:p>
                  </a:txBody>
                  <a:tcPr anchor="ctr"/>
                </a:tc>
                <a:tc hMerge="1">
                  <a:txBody>
                    <a:bodyPr/>
                    <a:lstStyle/>
                    <a:p>
                      <a:endParaRPr lang="en-GB"/>
                    </a:p>
                  </a:txBody>
                  <a:tcPr/>
                </a:tc>
                <a:tc gridSpan="2">
                  <a:txBody>
                    <a:bodyPr/>
                    <a:lstStyle/>
                    <a:p>
                      <a:pPr algn="ctr"/>
                      <a:r>
                        <a:rPr lang="en-GB" sz="2000" dirty="0"/>
                        <a:t>Science</a:t>
                      </a:r>
                    </a:p>
                  </a:txBody>
                  <a:tcPr anchor="ctr"/>
                </a:tc>
                <a:tc hMerge="1">
                  <a:txBody>
                    <a:bodyPr/>
                    <a:lstStyle/>
                    <a:p>
                      <a:endParaRPr lang="en-GB"/>
                    </a:p>
                  </a:txBody>
                  <a:tcPr/>
                </a:tc>
                <a:tc>
                  <a:txBody>
                    <a:bodyPr/>
                    <a:lstStyle/>
                    <a:p>
                      <a:pPr algn="ctr"/>
                      <a:r>
                        <a:rPr lang="en-GB" sz="2000" dirty="0"/>
                        <a:t>Language</a:t>
                      </a:r>
                    </a:p>
                  </a:txBody>
                  <a:tcPr anchor="ctr"/>
                </a:tc>
                <a:extLst>
                  <a:ext uri="{0D108BD9-81ED-4DB2-BD59-A6C34878D82A}">
                    <a16:rowId xmlns:a16="http://schemas.microsoft.com/office/drawing/2014/main" val="504325492"/>
                  </a:ext>
                </a:extLst>
              </a:tr>
              <a:tr h="666211">
                <a:tc gridSpan="2">
                  <a:txBody>
                    <a:bodyPr/>
                    <a:lstStyle/>
                    <a:p>
                      <a:pPr algn="ctr"/>
                      <a:r>
                        <a:rPr lang="en-GB" sz="1800" dirty="0"/>
                        <a:t>Creative</a:t>
                      </a:r>
                    </a:p>
                  </a:txBody>
                  <a:tcPr anchor="ctr"/>
                </a:tc>
                <a:tc hMerge="1">
                  <a:txBody>
                    <a:bodyPr/>
                    <a:lstStyle/>
                    <a:p>
                      <a:pPr algn="ctr"/>
                      <a:r>
                        <a:rPr lang="en-GB" dirty="0"/>
                        <a:t>Option A</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Option A</a:t>
                      </a:r>
                    </a:p>
                  </a:txBody>
                  <a:tcPr anchor="ctr"/>
                </a:tc>
                <a:tc hMerge="1">
                  <a:txBody>
                    <a:bodyPr/>
                    <a:lstStyle/>
                    <a:p>
                      <a:pPr algn="ctr"/>
                      <a:r>
                        <a:rPr lang="en-GB" dirty="0"/>
                        <a:t>Option B</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Option B</a:t>
                      </a:r>
                    </a:p>
                  </a:txBody>
                  <a:tcPr anchor="ctr"/>
                </a:tc>
                <a:tc hMerge="1">
                  <a:txBody>
                    <a:bodyPr/>
                    <a:lstStyle/>
                    <a:p>
                      <a:pPr algn="ctr"/>
                      <a:endParaRPr lang="en-GB" dirty="0"/>
                    </a:p>
                  </a:txBody>
                  <a:tcPr anchor="ctr"/>
                </a:tc>
                <a:extLst>
                  <a:ext uri="{0D108BD9-81ED-4DB2-BD59-A6C34878D82A}">
                    <a16:rowId xmlns:a16="http://schemas.microsoft.com/office/drawing/2014/main" val="2727652130"/>
                  </a:ext>
                </a:extLst>
              </a:tr>
              <a:tr h="666211">
                <a:tc gridSpan="3">
                  <a:txBody>
                    <a:bodyPr/>
                    <a:lstStyle/>
                    <a:p>
                      <a:pPr algn="ctr"/>
                      <a:r>
                        <a:rPr lang="en-GB" sz="1800" dirty="0"/>
                        <a:t>Core PE</a:t>
                      </a:r>
                    </a:p>
                  </a:txBody>
                  <a:tcPr anchor="ct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p>
                  </a:txBody>
                  <a:tcPr anchor="ctr"/>
                </a:tc>
                <a:tc gridSpan="3">
                  <a:txBody>
                    <a:bodyPr/>
                    <a:lstStyle/>
                    <a:p>
                      <a:pPr algn="ctr"/>
                      <a:r>
                        <a:rPr lang="en-GB" sz="1800" dirty="0"/>
                        <a:t>Humanities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p>
                  </a:txBody>
                  <a:tcPr anchor="ctr"/>
                </a:tc>
                <a:tc hMerge="1">
                  <a:txBody>
                    <a:bodyPr/>
                    <a:lstStyle/>
                    <a:p>
                      <a:endParaRPr lang="en-GB"/>
                    </a:p>
                  </a:txBody>
                  <a:tcPr/>
                </a:tc>
                <a:extLst>
                  <a:ext uri="{0D108BD9-81ED-4DB2-BD59-A6C34878D82A}">
                    <a16:rowId xmlns:a16="http://schemas.microsoft.com/office/drawing/2014/main" val="266089994"/>
                  </a:ext>
                </a:extLst>
              </a:tr>
              <a:tr h="666211">
                <a:tc gridSpan="3">
                  <a:txBody>
                    <a:bodyPr/>
                    <a:lstStyle/>
                    <a:p>
                      <a:pPr algn="ctr"/>
                      <a:r>
                        <a:rPr lang="en-GB" sz="1800" dirty="0"/>
                        <a:t>RE</a:t>
                      </a:r>
                    </a:p>
                  </a:txBody>
                  <a:tcPr anchor="ctr"/>
                </a:tc>
                <a:tc hMerge="1">
                  <a:txBody>
                    <a:bodyPr/>
                    <a:lstStyle/>
                    <a:p>
                      <a:endParaRPr lang="en-GB"/>
                    </a:p>
                  </a:txBody>
                  <a:tcPr/>
                </a:tc>
                <a:tc hMerge="1">
                  <a:txBody>
                    <a:bodyPr/>
                    <a:lstStyle/>
                    <a:p>
                      <a:endParaRPr lang="en-GB"/>
                    </a:p>
                  </a:txBody>
                  <a:tcPr/>
                </a:tc>
                <a:tc gridSpan="3">
                  <a:txBody>
                    <a:bodyPr/>
                    <a:lstStyle/>
                    <a:p>
                      <a:pPr algn="ctr"/>
                      <a:r>
                        <a:rPr lang="en-GB" sz="1800" dirty="0"/>
                        <a:t>Personal Development</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531931"/>
                  </a:ext>
                </a:extLst>
              </a:tr>
            </a:tbl>
          </a:graphicData>
        </a:graphic>
      </p:graphicFrame>
      <p:pic>
        <p:nvPicPr>
          <p:cNvPr id="4" name="Picture 3" descr="Text&#10;&#10;Description automatically generated">
            <a:extLst>
              <a:ext uri="{FF2B5EF4-FFF2-40B4-BE49-F238E27FC236}">
                <a16:creationId xmlns:a16="http://schemas.microsoft.com/office/drawing/2014/main" id="{85E8B8C1-5B25-4E1A-83FA-6DF356DB5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516" y="5881808"/>
            <a:ext cx="4477960" cy="739958"/>
          </a:xfrm>
          <a:prstGeom prst="rect">
            <a:avLst/>
          </a:prstGeom>
        </p:spPr>
      </p:pic>
    </p:spTree>
    <p:extLst>
      <p:ext uri="{BB962C8B-B14F-4D97-AF65-F5344CB8AC3E}">
        <p14:creationId xmlns:p14="http://schemas.microsoft.com/office/powerpoint/2010/main" val="30092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251A5-C119-44EB-8F95-AE6C99300515}"/>
              </a:ext>
            </a:extLst>
          </p:cNvPr>
          <p:cNvSpPr txBox="1"/>
          <p:nvPr/>
        </p:nvSpPr>
        <p:spPr>
          <a:xfrm>
            <a:off x="320195" y="305862"/>
            <a:ext cx="8698299" cy="769441"/>
          </a:xfrm>
          <a:prstGeom prst="rect">
            <a:avLst/>
          </a:prstGeom>
          <a:solidFill>
            <a:schemeClr val="bg1"/>
          </a:solidFill>
          <a:ln w="28575">
            <a:solidFill>
              <a:schemeClr val="accent1"/>
            </a:solidFill>
          </a:ln>
        </p:spPr>
        <p:txBody>
          <a:bodyPr wrap="square" rtlCol="0">
            <a:spAutoFit/>
          </a:bodyPr>
          <a:lstStyle/>
          <a:p>
            <a:pPr algn="ctr"/>
            <a:r>
              <a:rPr lang="en-GB" sz="4400" dirty="0">
                <a:latin typeface="Franklin Gothic Book" panose="020B0503020102020204" pitchFamily="34" charset="0"/>
              </a:rPr>
              <a:t>Frequently</a:t>
            </a:r>
            <a:r>
              <a:rPr lang="en-GB" sz="4400" dirty="0"/>
              <a:t> asked questions</a:t>
            </a:r>
          </a:p>
        </p:txBody>
      </p:sp>
      <p:sp>
        <p:nvSpPr>
          <p:cNvPr id="11" name="Content Placeholder 10">
            <a:extLst>
              <a:ext uri="{FF2B5EF4-FFF2-40B4-BE49-F238E27FC236}">
                <a16:creationId xmlns:a16="http://schemas.microsoft.com/office/drawing/2014/main" id="{A1372040-EDF4-4B75-9634-95D66E8D632B}"/>
              </a:ext>
            </a:extLst>
          </p:cNvPr>
          <p:cNvSpPr>
            <a:spLocks noGrp="1"/>
          </p:cNvSpPr>
          <p:nvPr>
            <p:ph idx="1"/>
          </p:nvPr>
        </p:nvSpPr>
        <p:spPr>
          <a:xfrm>
            <a:off x="320195" y="1494958"/>
            <a:ext cx="10527796" cy="4932475"/>
          </a:xfrm>
          <a:solidFill>
            <a:schemeClr val="bg1"/>
          </a:solidFill>
          <a:ln>
            <a:solidFill>
              <a:schemeClr val="accent1"/>
            </a:solidFill>
          </a:ln>
        </p:spPr>
        <p:txBody>
          <a:bodyPr vert="horz" lIns="91440" tIns="45720" rIns="91440" bIns="45720" rtlCol="0" anchor="t">
            <a:normAutofit fontScale="92500" lnSpcReduction="20000"/>
          </a:bodyPr>
          <a:lstStyle/>
          <a:p>
            <a:endParaRPr lang="en-GB" dirty="0">
              <a:latin typeface="Franklin Gothic Book" panose="020B0503020102020204" pitchFamily="34" charset="0"/>
            </a:endParaRPr>
          </a:p>
          <a:p>
            <a:r>
              <a:rPr lang="en-GB" dirty="0">
                <a:latin typeface="Franklin Gothic Book"/>
              </a:rPr>
              <a:t>If I don’t take a subject now does that mean I can't do it at GCSE?</a:t>
            </a:r>
          </a:p>
          <a:p>
            <a:pPr lvl="1"/>
            <a:r>
              <a:rPr lang="en-GB" b="1" dirty="0">
                <a:solidFill>
                  <a:srgbClr val="FF0000"/>
                </a:solidFill>
                <a:latin typeface="Franklin Gothic Book"/>
              </a:rPr>
              <a:t>Correct</a:t>
            </a:r>
            <a:r>
              <a:rPr lang="en-GB" dirty="0">
                <a:solidFill>
                  <a:srgbClr val="FF0000"/>
                </a:solidFill>
                <a:latin typeface="Franklin Gothic Book"/>
              </a:rPr>
              <a:t> – this is why the choices are important.  You may be able to swap just before Christmas, but there are many restrictions on this due to timetable constraints and group sizes.  We will try to accommodate any swaps but can’t guarantee it is possible. </a:t>
            </a:r>
          </a:p>
          <a:p>
            <a:pPr lvl="1"/>
            <a:endParaRPr lang="en-GB" dirty="0">
              <a:solidFill>
                <a:srgbClr val="FF0000"/>
              </a:solidFill>
              <a:latin typeface="Franklin Gothic Book" panose="020B0503020102020204" pitchFamily="34" charset="0"/>
            </a:endParaRPr>
          </a:p>
          <a:p>
            <a:r>
              <a:rPr lang="en-GB" dirty="0">
                <a:latin typeface="Franklin Gothic Book"/>
              </a:rPr>
              <a:t>Am I guaranteed to get all of my subject choices?</a:t>
            </a:r>
          </a:p>
          <a:p>
            <a:pPr lvl="1"/>
            <a:r>
              <a:rPr lang="en-GB" b="1" dirty="0">
                <a:solidFill>
                  <a:srgbClr val="FF0000"/>
                </a:solidFill>
                <a:latin typeface="Franklin Gothic Book"/>
              </a:rPr>
              <a:t>No</a:t>
            </a:r>
            <a:r>
              <a:rPr lang="en-GB" dirty="0">
                <a:solidFill>
                  <a:srgbClr val="FF0000"/>
                </a:solidFill>
                <a:latin typeface="Franklin Gothic Book"/>
              </a:rPr>
              <a:t>.  We try very hard to give every student their </a:t>
            </a:r>
            <a:r>
              <a:rPr lang="en-GB">
                <a:solidFill>
                  <a:srgbClr val="FF0000"/>
                </a:solidFill>
                <a:latin typeface="Franklin Gothic Book"/>
              </a:rPr>
              <a:t>first choice, </a:t>
            </a:r>
            <a:r>
              <a:rPr lang="en-GB" dirty="0">
                <a:solidFill>
                  <a:srgbClr val="FF0000"/>
                </a:solidFill>
                <a:latin typeface="Franklin Gothic Book"/>
              </a:rPr>
              <a:t>but we make no guarantees.  You must be happy with all your choices including reserves</a:t>
            </a:r>
          </a:p>
          <a:p>
            <a:pPr lvl="1"/>
            <a:endParaRPr lang="en-GB" dirty="0">
              <a:solidFill>
                <a:srgbClr val="FF0000"/>
              </a:solidFill>
              <a:latin typeface="Franklin Gothic Book" panose="020B0503020102020204" pitchFamily="34" charset="0"/>
            </a:endParaRPr>
          </a:p>
          <a:p>
            <a:r>
              <a:rPr lang="en-GB" dirty="0">
                <a:latin typeface="Franklin Gothic Book"/>
              </a:rPr>
              <a:t>If a course is oversubscribed, then the criteria for selection will include:</a:t>
            </a:r>
          </a:p>
          <a:p>
            <a:pPr lvl="1"/>
            <a:r>
              <a:rPr lang="en-GB" dirty="0">
                <a:solidFill>
                  <a:srgbClr val="FF0000"/>
                </a:solidFill>
                <a:latin typeface="Franklin Gothic Book" panose="020B0503020102020204" pitchFamily="34" charset="0"/>
              </a:rPr>
              <a:t>Suitability based on attainment and progress in the subject or similar subject</a:t>
            </a:r>
          </a:p>
          <a:p>
            <a:pPr lvl="1"/>
            <a:r>
              <a:rPr lang="en-GB" dirty="0">
                <a:solidFill>
                  <a:srgbClr val="FF0000"/>
                </a:solidFill>
                <a:latin typeface="Franklin Gothic Book" panose="020B0503020102020204" pitchFamily="34" charset="0"/>
              </a:rPr>
              <a:t>Prepared for learning in the subject e.g. equipment</a:t>
            </a:r>
          </a:p>
          <a:p>
            <a:pPr lvl="1"/>
            <a:r>
              <a:rPr lang="en-GB" dirty="0">
                <a:solidFill>
                  <a:srgbClr val="FF0000"/>
                </a:solidFill>
                <a:latin typeface="Franklin Gothic Book" panose="020B0503020102020204" pitchFamily="34" charset="0"/>
              </a:rPr>
              <a:t>Submitting choices once the deadline has passed</a:t>
            </a:r>
          </a:p>
          <a:p>
            <a:pPr lvl="1"/>
            <a:r>
              <a:rPr lang="en-GB" dirty="0">
                <a:solidFill>
                  <a:srgbClr val="FF0000"/>
                </a:solidFill>
                <a:latin typeface="Franklin Gothic Book" panose="020B0503020102020204" pitchFamily="34" charset="0"/>
              </a:rPr>
              <a:t>Attendance &amp; Behaviour</a:t>
            </a:r>
          </a:p>
          <a:p>
            <a:endParaRPr lang="en-GB" dirty="0"/>
          </a:p>
        </p:txBody>
      </p:sp>
      <p:pic>
        <p:nvPicPr>
          <p:cNvPr id="5" name="Picture 4" descr="A circular blue puzzle with white text&#10;&#10;Description automatically generated">
            <a:extLst>
              <a:ext uri="{FF2B5EF4-FFF2-40B4-BE49-F238E27FC236}">
                <a16:creationId xmlns:a16="http://schemas.microsoft.com/office/drawing/2014/main" id="{A8262153-097A-4FCF-A016-B8C59D0E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221" y="0"/>
            <a:ext cx="2211779" cy="2150607"/>
          </a:xfrm>
          <a:prstGeom prst="rect">
            <a:avLst/>
          </a:prstGeom>
        </p:spPr>
      </p:pic>
      <p:pic>
        <p:nvPicPr>
          <p:cNvPr id="4" name="Picture 3" descr="Text&#10;&#10;Description automatically generated">
            <a:extLst>
              <a:ext uri="{FF2B5EF4-FFF2-40B4-BE49-F238E27FC236}">
                <a16:creationId xmlns:a16="http://schemas.microsoft.com/office/drawing/2014/main" id="{85E8B8C1-5B25-4E1A-83FA-6DF356DB5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845" y="5864020"/>
            <a:ext cx="4477960" cy="739958"/>
          </a:xfrm>
          <a:prstGeom prst="rect">
            <a:avLst/>
          </a:prstGeom>
        </p:spPr>
      </p:pic>
    </p:spTree>
    <p:extLst>
      <p:ext uri="{BB962C8B-B14F-4D97-AF65-F5344CB8AC3E}">
        <p14:creationId xmlns:p14="http://schemas.microsoft.com/office/powerpoint/2010/main" val="39242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anim calcmode="lin" valueType="num">
                                      <p:cBhvr additive="base">
                                        <p:cTn id="4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anim calcmode="lin" valueType="num">
                                      <p:cBhvr additive="base">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xEl>
                                              <p:pRg st="11" end="11"/>
                                            </p:txEl>
                                          </p:spTgt>
                                        </p:tgtEl>
                                        <p:attrNameLst>
                                          <p:attrName>style.visibility</p:attrName>
                                        </p:attrNameLst>
                                      </p:cBhvr>
                                      <p:to>
                                        <p:strVal val="visible"/>
                                      </p:to>
                                    </p:set>
                                    <p:anim calcmode="lin" valueType="num">
                                      <p:cBhvr additive="base">
                                        <p:cTn id="49"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251A5-C119-44EB-8F95-AE6C99300515}"/>
              </a:ext>
            </a:extLst>
          </p:cNvPr>
          <p:cNvSpPr txBox="1"/>
          <p:nvPr/>
        </p:nvSpPr>
        <p:spPr>
          <a:xfrm>
            <a:off x="320195" y="305862"/>
            <a:ext cx="8698299" cy="769441"/>
          </a:xfrm>
          <a:prstGeom prst="rect">
            <a:avLst/>
          </a:prstGeom>
          <a:solidFill>
            <a:schemeClr val="bg1"/>
          </a:solidFill>
          <a:ln w="28575">
            <a:solidFill>
              <a:schemeClr val="accent1"/>
            </a:solidFill>
          </a:ln>
        </p:spPr>
        <p:txBody>
          <a:bodyPr wrap="square" rtlCol="0">
            <a:spAutoFit/>
          </a:bodyPr>
          <a:lstStyle/>
          <a:p>
            <a:pPr algn="ctr"/>
            <a:r>
              <a:rPr lang="en-GB" sz="4400" dirty="0"/>
              <a:t>What support is on offer?</a:t>
            </a:r>
          </a:p>
        </p:txBody>
      </p:sp>
      <p:sp>
        <p:nvSpPr>
          <p:cNvPr id="9" name="Content Placeholder 2">
            <a:extLst>
              <a:ext uri="{FF2B5EF4-FFF2-40B4-BE49-F238E27FC236}">
                <a16:creationId xmlns:a16="http://schemas.microsoft.com/office/drawing/2014/main" id="{45415B8E-E500-4B0C-A1D2-2E1BA9FD2CE5}"/>
              </a:ext>
            </a:extLst>
          </p:cNvPr>
          <p:cNvSpPr>
            <a:spLocks noGrp="1"/>
          </p:cNvSpPr>
          <p:nvPr>
            <p:ph idx="1"/>
          </p:nvPr>
        </p:nvSpPr>
        <p:spPr>
          <a:xfrm>
            <a:off x="320195" y="1370672"/>
            <a:ext cx="10515600" cy="5181466"/>
          </a:xfrm>
          <a:solidFill>
            <a:schemeClr val="bg1"/>
          </a:solidFill>
          <a:ln>
            <a:solidFill>
              <a:schemeClr val="accent1"/>
            </a:solidFill>
          </a:ln>
        </p:spPr>
        <p:txBody>
          <a:bodyPr vert="horz" lIns="91440" tIns="45720" rIns="91440" bIns="45720" rtlCol="0" anchor="t">
            <a:normAutofit fontScale="85000" lnSpcReduction="20000"/>
          </a:bodyPr>
          <a:lstStyle/>
          <a:p>
            <a:r>
              <a:rPr lang="en-GB" dirty="0">
                <a:latin typeface="Franklin Gothic Book"/>
              </a:rPr>
              <a:t>Career support </a:t>
            </a:r>
            <a:endParaRPr lang="en-US">
              <a:latin typeface="Franklin Gothic Book"/>
            </a:endParaRPr>
          </a:p>
          <a:p>
            <a:pPr lvl="1">
              <a:buFont typeface="Courier New" panose="020B0604020202020204" pitchFamily="34" charset="0"/>
              <a:buChar char="o"/>
            </a:pPr>
            <a:r>
              <a:rPr lang="en-GB" dirty="0">
                <a:latin typeface="Franklin Gothic Book"/>
              </a:rPr>
              <a:t> Mrs Howard </a:t>
            </a:r>
            <a:r>
              <a:rPr lang="en-GB" dirty="0">
                <a:latin typeface="Franklin Gothic Book"/>
                <a:hlinkClick r:id="rId2"/>
              </a:rPr>
              <a:t>KHO@bewdley.worcs.sch.uk</a:t>
            </a:r>
            <a:r>
              <a:rPr lang="en-GB" dirty="0">
                <a:latin typeface="Franklin Gothic Book"/>
              </a:rPr>
              <a:t> </a:t>
            </a:r>
            <a:endParaRPr lang="en-GB">
              <a:latin typeface="Franklin Gothic Book"/>
              <a:ea typeface="Calibri"/>
              <a:cs typeface="Calibri"/>
            </a:endParaRPr>
          </a:p>
          <a:p>
            <a:pPr lvl="1">
              <a:buFont typeface="Courier New" panose="020B0604020202020204" pitchFamily="34" charset="0"/>
              <a:buChar char="o"/>
            </a:pPr>
            <a:r>
              <a:rPr lang="en-GB" dirty="0">
                <a:latin typeface="Franklin Gothic Book"/>
              </a:rPr>
              <a:t>Mrs </a:t>
            </a:r>
            <a:r>
              <a:rPr lang="en-GB" err="1">
                <a:latin typeface="Franklin Gothic Book"/>
              </a:rPr>
              <a:t>Korischar</a:t>
            </a:r>
            <a:r>
              <a:rPr lang="en-GB" dirty="0">
                <a:latin typeface="Franklin Gothic Book"/>
              </a:rPr>
              <a:t> – </a:t>
            </a:r>
            <a:r>
              <a:rPr lang="en-GB" dirty="0">
                <a:latin typeface="Franklin Gothic Book"/>
                <a:hlinkClick r:id="rId3"/>
              </a:rPr>
              <a:t>SKO@bewdley.worcs.sch.uk</a:t>
            </a:r>
            <a:endParaRPr lang="en-GB">
              <a:latin typeface="Franklin Gothic Book"/>
              <a:ea typeface="Calibri"/>
              <a:cs typeface="Calibri"/>
            </a:endParaRPr>
          </a:p>
          <a:p>
            <a:endParaRPr lang="en-GB" dirty="0">
              <a:latin typeface="Franklin Gothic Book"/>
            </a:endParaRPr>
          </a:p>
          <a:p>
            <a:r>
              <a:rPr lang="en-GB" dirty="0">
                <a:latin typeface="Franklin Gothic Book"/>
              </a:rPr>
              <a:t>Form tutors - @bewdley.worcs.sch.uk</a:t>
            </a:r>
          </a:p>
          <a:p>
            <a:endParaRPr lang="en-GB" dirty="0">
              <a:latin typeface="Franklin Gothic Book"/>
            </a:endParaRPr>
          </a:p>
          <a:p>
            <a:r>
              <a:rPr lang="en-GB" dirty="0">
                <a:latin typeface="Franklin Gothic Book"/>
              </a:rPr>
              <a:t>Carl Horton, Head of Year 8 – </a:t>
            </a:r>
            <a:r>
              <a:rPr lang="en-GB" dirty="0">
                <a:latin typeface="Franklin Gothic Book"/>
                <a:hlinkClick r:id="rId4"/>
              </a:rPr>
              <a:t>CHO@bewdley.worcs.sch.uk</a:t>
            </a:r>
            <a:endParaRPr lang="en-GB">
              <a:latin typeface="Franklin Gothic Book"/>
            </a:endParaRPr>
          </a:p>
          <a:p>
            <a:endParaRPr lang="en-GB" dirty="0">
              <a:latin typeface="Franklin Gothic Book"/>
            </a:endParaRPr>
          </a:p>
          <a:p>
            <a:r>
              <a:rPr lang="en-GB" dirty="0">
                <a:latin typeface="Franklin Gothic Book"/>
              </a:rPr>
              <a:t>Jill Rickards, Extended Leadership team and Head of Sixth Form – </a:t>
            </a:r>
            <a:r>
              <a:rPr lang="en-GB" dirty="0">
                <a:latin typeface="Franklin Gothic Book"/>
                <a:hlinkClick r:id="rId5"/>
              </a:rPr>
              <a:t>JRI@bewdley.worcs.sch.uk</a:t>
            </a:r>
            <a:endParaRPr lang="en-GB">
              <a:latin typeface="Franklin Gothic Book"/>
            </a:endParaRPr>
          </a:p>
          <a:p>
            <a:pPr marL="0" indent="0">
              <a:buNone/>
            </a:pPr>
            <a:endParaRPr lang="en-GB" dirty="0">
              <a:latin typeface="Franklin Gothic Book"/>
            </a:endParaRPr>
          </a:p>
          <a:p>
            <a:r>
              <a:rPr lang="en-GB" dirty="0">
                <a:latin typeface="Franklin Gothic Book"/>
              </a:rPr>
              <a:t>Subject specific videos.</a:t>
            </a:r>
          </a:p>
          <a:p>
            <a:endParaRPr lang="en-GB" dirty="0">
              <a:latin typeface="Franklin Gothic Book"/>
            </a:endParaRPr>
          </a:p>
          <a:p>
            <a:r>
              <a:rPr lang="en-GB" dirty="0">
                <a:latin typeface="Franklin Gothic Book"/>
              </a:rPr>
              <a:t>Option choices information booklet.</a:t>
            </a:r>
          </a:p>
          <a:p>
            <a:pPr marL="0" indent="0">
              <a:buNone/>
            </a:pPr>
            <a:endParaRPr lang="en-GB" dirty="0"/>
          </a:p>
          <a:p>
            <a:endParaRPr lang="en-GB" dirty="0"/>
          </a:p>
        </p:txBody>
      </p:sp>
      <p:pic>
        <p:nvPicPr>
          <p:cNvPr id="5" name="Picture 4" descr="A circular blue puzzle with white text&#10;&#10;Description automatically generated">
            <a:extLst>
              <a:ext uri="{FF2B5EF4-FFF2-40B4-BE49-F238E27FC236}">
                <a16:creationId xmlns:a16="http://schemas.microsoft.com/office/drawing/2014/main" id="{A8262153-097A-4FCF-A016-B8C59D0ED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0221" y="0"/>
            <a:ext cx="2211779" cy="2150607"/>
          </a:xfrm>
          <a:prstGeom prst="rect">
            <a:avLst/>
          </a:prstGeom>
        </p:spPr>
      </p:pic>
      <p:pic>
        <p:nvPicPr>
          <p:cNvPr id="4" name="Picture 3" descr="Text&#10;&#10;Description automatically generated">
            <a:extLst>
              <a:ext uri="{FF2B5EF4-FFF2-40B4-BE49-F238E27FC236}">
                <a16:creationId xmlns:a16="http://schemas.microsoft.com/office/drawing/2014/main" id="{85E8B8C1-5B25-4E1A-83FA-6DF356DB5F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9166" y="5812180"/>
            <a:ext cx="4477960" cy="739958"/>
          </a:xfrm>
          <a:prstGeom prst="rect">
            <a:avLst/>
          </a:prstGeom>
        </p:spPr>
      </p:pic>
    </p:spTree>
    <p:extLst>
      <p:ext uri="{BB962C8B-B14F-4D97-AF65-F5344CB8AC3E}">
        <p14:creationId xmlns:p14="http://schemas.microsoft.com/office/powerpoint/2010/main" val="42729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 calcmode="lin" valueType="num">
                                      <p:cBhvr additive="base">
                                        <p:cTn id="4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 calcmode="lin" valueType="num">
                                      <p:cBhvr additive="base">
                                        <p:cTn id="49"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5E8B8C1-5B25-4E1A-83FA-6DF356DB5F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195" y="5881808"/>
            <a:ext cx="4477960" cy="739958"/>
          </a:xfrm>
          <a:prstGeom prst="rect">
            <a:avLst/>
          </a:prstGeom>
        </p:spPr>
      </p:pic>
      <p:pic>
        <p:nvPicPr>
          <p:cNvPr id="5" name="Picture 4" descr="A circular blue puzzle with white text&#10;&#10;Description automatically generated">
            <a:extLst>
              <a:ext uri="{FF2B5EF4-FFF2-40B4-BE49-F238E27FC236}">
                <a16:creationId xmlns:a16="http://schemas.microsoft.com/office/drawing/2014/main" id="{A8262153-097A-4FCF-A016-B8C59D0ED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221" y="0"/>
            <a:ext cx="2211779" cy="2150607"/>
          </a:xfrm>
          <a:prstGeom prst="rect">
            <a:avLst/>
          </a:prstGeom>
        </p:spPr>
      </p:pic>
      <p:sp>
        <p:nvSpPr>
          <p:cNvPr id="2" name="TextBox 1">
            <a:extLst>
              <a:ext uri="{FF2B5EF4-FFF2-40B4-BE49-F238E27FC236}">
                <a16:creationId xmlns:a16="http://schemas.microsoft.com/office/drawing/2014/main" id="{BE9251A5-C119-44EB-8F95-AE6C99300515}"/>
              </a:ext>
            </a:extLst>
          </p:cNvPr>
          <p:cNvSpPr txBox="1"/>
          <p:nvPr/>
        </p:nvSpPr>
        <p:spPr>
          <a:xfrm>
            <a:off x="1153913" y="689176"/>
            <a:ext cx="8698299" cy="769441"/>
          </a:xfrm>
          <a:prstGeom prst="rect">
            <a:avLst/>
          </a:prstGeom>
          <a:noFill/>
        </p:spPr>
        <p:txBody>
          <a:bodyPr wrap="square" rtlCol="0">
            <a:spAutoFit/>
          </a:bodyPr>
          <a:lstStyle/>
          <a:p>
            <a:pPr algn="ctr"/>
            <a:r>
              <a:rPr lang="en-GB" sz="4400" dirty="0"/>
              <a:t>Any Questions?</a:t>
            </a:r>
          </a:p>
        </p:txBody>
      </p:sp>
      <p:sp>
        <p:nvSpPr>
          <p:cNvPr id="6" name="Content Placeholder 5">
            <a:extLst>
              <a:ext uri="{FF2B5EF4-FFF2-40B4-BE49-F238E27FC236}">
                <a16:creationId xmlns:a16="http://schemas.microsoft.com/office/drawing/2014/main" id="{B17D548B-B0BF-4B98-9621-01E45BCEB04E}"/>
              </a:ext>
            </a:extLst>
          </p:cNvPr>
          <p:cNvSpPr>
            <a:spLocks noGrp="1"/>
          </p:cNvSpPr>
          <p:nvPr>
            <p:ph idx="1"/>
          </p:nvPr>
        </p:nvSpPr>
        <p:spPr>
          <a:xfrm>
            <a:off x="320195" y="1771837"/>
            <a:ext cx="10515600" cy="4351338"/>
          </a:xfrm>
        </p:spPr>
        <p:txBody>
          <a:bodyPr anchor="ctr"/>
          <a:lstStyle/>
          <a:p>
            <a:pPr marL="0" indent="0" algn="ctr">
              <a:buNone/>
            </a:pPr>
            <a:r>
              <a:rPr lang="en-GB" sz="28700" dirty="0"/>
              <a:t>?</a:t>
            </a:r>
          </a:p>
          <a:p>
            <a:pPr algn="ctr"/>
            <a:endParaRPr lang="en-GB" dirty="0"/>
          </a:p>
        </p:txBody>
      </p:sp>
    </p:spTree>
    <p:extLst>
      <p:ext uri="{BB962C8B-B14F-4D97-AF65-F5344CB8AC3E}">
        <p14:creationId xmlns:p14="http://schemas.microsoft.com/office/powerpoint/2010/main" val="389472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blue puzzle with white text&#10;&#10;Description automatically generated">
            <a:extLst>
              <a:ext uri="{FF2B5EF4-FFF2-40B4-BE49-F238E27FC236}">
                <a16:creationId xmlns:a16="http://schemas.microsoft.com/office/drawing/2014/main" id="{A8262153-097A-4FCF-A016-B8C59D0E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221" y="0"/>
            <a:ext cx="2211779" cy="2150607"/>
          </a:xfrm>
          <a:prstGeom prst="rect">
            <a:avLst/>
          </a:prstGeom>
        </p:spPr>
      </p:pic>
      <p:sp>
        <p:nvSpPr>
          <p:cNvPr id="2" name="TextBox 1">
            <a:extLst>
              <a:ext uri="{FF2B5EF4-FFF2-40B4-BE49-F238E27FC236}">
                <a16:creationId xmlns:a16="http://schemas.microsoft.com/office/drawing/2014/main" id="{BE9251A5-C119-44EB-8F95-AE6C99300515}"/>
              </a:ext>
            </a:extLst>
          </p:cNvPr>
          <p:cNvSpPr txBox="1"/>
          <p:nvPr/>
        </p:nvSpPr>
        <p:spPr>
          <a:xfrm>
            <a:off x="197308" y="423506"/>
            <a:ext cx="9621394" cy="923330"/>
          </a:xfrm>
          <a:prstGeom prst="rect">
            <a:avLst/>
          </a:prstGeom>
          <a:solidFill>
            <a:schemeClr val="bg1"/>
          </a:solidFill>
          <a:ln w="28575">
            <a:solidFill>
              <a:schemeClr val="accent1"/>
            </a:solidFill>
          </a:ln>
        </p:spPr>
        <p:txBody>
          <a:bodyPr wrap="square" rtlCol="0">
            <a:spAutoFit/>
          </a:bodyPr>
          <a:lstStyle/>
          <a:p>
            <a:pPr algn="ctr"/>
            <a:r>
              <a:rPr lang="en-GB" sz="5400" dirty="0">
                <a:latin typeface="Franklin Gothic Book" panose="020B0503020102020204" pitchFamily="34" charset="0"/>
              </a:rPr>
              <a:t>Choosing the right future for you</a:t>
            </a:r>
          </a:p>
        </p:txBody>
      </p:sp>
      <p:sp>
        <p:nvSpPr>
          <p:cNvPr id="3" name="TextBox 2">
            <a:extLst>
              <a:ext uri="{FF2B5EF4-FFF2-40B4-BE49-F238E27FC236}">
                <a16:creationId xmlns:a16="http://schemas.microsoft.com/office/drawing/2014/main" id="{9354EF24-5C38-4E0F-A247-956C09C5131F}"/>
              </a:ext>
            </a:extLst>
          </p:cNvPr>
          <p:cNvSpPr txBox="1"/>
          <p:nvPr/>
        </p:nvSpPr>
        <p:spPr>
          <a:xfrm>
            <a:off x="4731798" y="2246050"/>
            <a:ext cx="7245474" cy="3046988"/>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GB" sz="3200" dirty="0">
                <a:latin typeface="Franklin Gothic Book" panose="020B0503020102020204" pitchFamily="34" charset="0"/>
              </a:rPr>
              <a:t>Think about what you enjoy.</a:t>
            </a:r>
          </a:p>
          <a:p>
            <a:pPr marL="285750" indent="-285750">
              <a:buFont typeface="Arial" panose="020B0604020202020204" pitchFamily="34" charset="0"/>
              <a:buChar char="•"/>
            </a:pPr>
            <a:endParaRPr lang="en-GB" sz="3200" dirty="0">
              <a:latin typeface="Franklin Gothic Book" panose="020B0503020102020204" pitchFamily="34" charset="0"/>
            </a:endParaRPr>
          </a:p>
          <a:p>
            <a:pPr marL="285750" indent="-285750">
              <a:buFont typeface="Arial" panose="020B0604020202020204" pitchFamily="34" charset="0"/>
              <a:buChar char="•"/>
            </a:pPr>
            <a:r>
              <a:rPr lang="en-GB" sz="3200" dirty="0">
                <a:latin typeface="Franklin Gothic Book" panose="020B0503020102020204" pitchFamily="34" charset="0"/>
              </a:rPr>
              <a:t>Think about what you are good at.</a:t>
            </a:r>
          </a:p>
          <a:p>
            <a:pPr marL="285750" indent="-285750">
              <a:buFont typeface="Arial" panose="020B0604020202020204" pitchFamily="34" charset="0"/>
              <a:buChar char="•"/>
            </a:pPr>
            <a:endParaRPr lang="en-GB" sz="3200" dirty="0">
              <a:latin typeface="Franklin Gothic Book" panose="020B0503020102020204" pitchFamily="34" charset="0"/>
            </a:endParaRPr>
          </a:p>
          <a:p>
            <a:pPr marL="285750" indent="-285750">
              <a:buFont typeface="Arial" panose="020B0604020202020204" pitchFamily="34" charset="0"/>
              <a:buChar char="•"/>
            </a:pPr>
            <a:r>
              <a:rPr lang="en-GB" sz="3200" dirty="0">
                <a:latin typeface="Franklin Gothic Book" panose="020B0503020102020204" pitchFamily="34" charset="0"/>
              </a:rPr>
              <a:t>Think about your future, and careers paths that you may want to follow.</a:t>
            </a:r>
          </a:p>
        </p:txBody>
      </p:sp>
      <p:pic>
        <p:nvPicPr>
          <p:cNvPr id="1028" name="Picture 4" descr="Image preview">
            <a:extLst>
              <a:ext uri="{FF2B5EF4-FFF2-40B4-BE49-F238E27FC236}">
                <a16:creationId xmlns:a16="http://schemas.microsoft.com/office/drawing/2014/main" id="{F79B1188-7581-4E5F-A4CC-C1A355792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28" y="1618358"/>
            <a:ext cx="4161963" cy="48161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a:extLst>
              <a:ext uri="{FF2B5EF4-FFF2-40B4-BE49-F238E27FC236}">
                <a16:creationId xmlns:a16="http://schemas.microsoft.com/office/drawing/2014/main" id="{85E8B8C1-5B25-4E1A-83FA-6DF356DB5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656" y="5836578"/>
            <a:ext cx="4477960" cy="739958"/>
          </a:xfrm>
          <a:prstGeom prst="rect">
            <a:avLst/>
          </a:prstGeom>
        </p:spPr>
      </p:pic>
    </p:spTree>
    <p:extLst>
      <p:ext uri="{BB962C8B-B14F-4D97-AF65-F5344CB8AC3E}">
        <p14:creationId xmlns:p14="http://schemas.microsoft.com/office/powerpoint/2010/main" val="37379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2DF3-D7BF-4DEC-A8B5-B0F1D8C4288A}"/>
              </a:ext>
            </a:extLst>
          </p:cNvPr>
          <p:cNvSpPr>
            <a:spLocks noGrp="1"/>
          </p:cNvSpPr>
          <p:nvPr>
            <p:ph type="title"/>
          </p:nvPr>
        </p:nvSpPr>
        <p:spPr>
          <a:xfrm>
            <a:off x="195309" y="196450"/>
            <a:ext cx="11469949" cy="851116"/>
          </a:xfrm>
          <a:solidFill>
            <a:schemeClr val="bg1"/>
          </a:solidFill>
          <a:ln w="28575">
            <a:solidFill>
              <a:schemeClr val="accent1"/>
            </a:solidFill>
          </a:ln>
        </p:spPr>
        <p:txBody>
          <a:bodyPr>
            <a:normAutofit fontScale="90000"/>
          </a:bodyPr>
          <a:lstStyle/>
          <a:p>
            <a:pPr algn="ctr"/>
            <a:br>
              <a:rPr lang="en-GB" sz="3600" b="0" i="0" dirty="0">
                <a:solidFill>
                  <a:srgbClr val="000000"/>
                </a:solidFill>
                <a:effectLst/>
                <a:latin typeface="Franklin Gothic Book" panose="020B0503020102020204" pitchFamily="34" charset="0"/>
              </a:rPr>
            </a:br>
            <a:r>
              <a:rPr lang="en-GB" sz="3600" b="0" i="0" dirty="0">
                <a:solidFill>
                  <a:srgbClr val="000000"/>
                </a:solidFill>
                <a:effectLst/>
                <a:latin typeface="Franklin Gothic Book" panose="020B0503020102020204" pitchFamily="34" charset="0"/>
              </a:rPr>
              <a:t>Why Are GCSE Options Important for Your Child's Future?</a:t>
            </a:r>
            <a:br>
              <a:rPr lang="en-GB" b="0" i="0" dirty="0">
                <a:solidFill>
                  <a:srgbClr val="000000"/>
                </a:solidFill>
                <a:effectLst/>
                <a:latin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DADE21D-BB2B-4A2E-AFF0-27083154F800}"/>
              </a:ext>
            </a:extLst>
          </p:cNvPr>
          <p:cNvSpPr>
            <a:spLocks noGrp="1"/>
          </p:cNvSpPr>
          <p:nvPr>
            <p:ph idx="1"/>
          </p:nvPr>
        </p:nvSpPr>
        <p:spPr>
          <a:xfrm>
            <a:off x="195309" y="1225118"/>
            <a:ext cx="11762912" cy="5436432"/>
          </a:xfrm>
          <a:solidFill>
            <a:schemeClr val="bg1"/>
          </a:solidFill>
          <a:ln>
            <a:solidFill>
              <a:schemeClr val="accent1"/>
            </a:solidFill>
          </a:ln>
        </p:spPr>
        <p:txBody>
          <a:bodyPr vert="horz" lIns="91440" tIns="45720" rIns="91440" bIns="45720" rtlCol="0" anchor="t">
            <a:normAutofit fontScale="85000" lnSpcReduction="20000"/>
          </a:bodyPr>
          <a:lstStyle/>
          <a:p>
            <a:pPr marL="0" indent="0" algn="l">
              <a:buNone/>
            </a:pPr>
            <a:endParaRPr lang="en-GB" b="1" i="0" dirty="0">
              <a:solidFill>
                <a:srgbClr val="000000"/>
              </a:solidFill>
              <a:effectLst/>
              <a:latin typeface="Franklin Gothic Book" panose="020B0503020102020204" pitchFamily="34" charset="0"/>
            </a:endParaRPr>
          </a:p>
          <a:p>
            <a:pPr marL="0" indent="0" algn="l">
              <a:buNone/>
            </a:pPr>
            <a:r>
              <a:rPr lang="en-GB" b="1" i="0" dirty="0">
                <a:solidFill>
                  <a:srgbClr val="000000"/>
                </a:solidFill>
                <a:effectLst/>
                <a:latin typeface="Franklin Gothic Book" panose="020B0503020102020204" pitchFamily="34" charset="0"/>
              </a:rPr>
              <a:t>Building a Foundation for Future Education</a:t>
            </a:r>
          </a:p>
          <a:p>
            <a:pPr algn="l"/>
            <a:r>
              <a:rPr lang="en-GB" b="0" i="0" dirty="0">
                <a:solidFill>
                  <a:srgbClr val="000000"/>
                </a:solidFill>
                <a:effectLst/>
                <a:latin typeface="Franklin Gothic Book" panose="020B0503020102020204" pitchFamily="34" charset="0"/>
              </a:rPr>
              <a:t>GCSEs are the stepping stones to A-levels, vocational courses, or apprenticeships.  Choosing the right subjects keeps doors open for future educational opportunities.</a:t>
            </a:r>
          </a:p>
          <a:p>
            <a:pPr marL="0" indent="0" algn="l">
              <a:buNone/>
            </a:pPr>
            <a:endParaRPr lang="en-GB" b="0" i="0" dirty="0">
              <a:solidFill>
                <a:srgbClr val="000000"/>
              </a:solidFill>
              <a:effectLst/>
              <a:latin typeface="Franklin Gothic Book" panose="020B0503020102020204" pitchFamily="34" charset="0"/>
            </a:endParaRPr>
          </a:p>
          <a:p>
            <a:pPr marL="0" indent="0" algn="l">
              <a:buNone/>
            </a:pPr>
            <a:r>
              <a:rPr lang="en-GB" b="1" i="0" dirty="0">
                <a:solidFill>
                  <a:srgbClr val="000000"/>
                </a:solidFill>
                <a:effectLst/>
                <a:latin typeface="Franklin Gothic Book" panose="020B0503020102020204" pitchFamily="34" charset="0"/>
              </a:rPr>
              <a:t>Developing Key Skills</a:t>
            </a:r>
          </a:p>
          <a:p>
            <a:pPr algn="l"/>
            <a:r>
              <a:rPr lang="en-GB" b="0" i="0" dirty="0">
                <a:solidFill>
                  <a:srgbClr val="000000"/>
                </a:solidFill>
                <a:effectLst/>
                <a:latin typeface="Franklin Gothic Book" panose="020B0503020102020204" pitchFamily="34" charset="0"/>
              </a:rPr>
              <a:t>GCSEs equip students with transferable skills like:</a:t>
            </a:r>
          </a:p>
          <a:p>
            <a:pPr marL="457200" lvl="1" indent="0">
              <a:buNone/>
            </a:pPr>
            <a:r>
              <a:rPr lang="en-GB" b="0" i="0" dirty="0">
                <a:solidFill>
                  <a:srgbClr val="000000"/>
                </a:solidFill>
                <a:effectLst/>
                <a:latin typeface="Franklin Gothic Book" panose="020B0503020102020204" pitchFamily="34" charset="0"/>
              </a:rPr>
              <a:t>- Critical thinking and problem-solving.</a:t>
            </a:r>
          </a:p>
          <a:p>
            <a:pPr marL="457200" lvl="1" indent="0">
              <a:buNone/>
            </a:pPr>
            <a:r>
              <a:rPr lang="en-GB" b="0" i="0" dirty="0">
                <a:solidFill>
                  <a:srgbClr val="000000"/>
                </a:solidFill>
                <a:effectLst/>
                <a:latin typeface="Franklin Gothic Book" panose="020B0503020102020204" pitchFamily="34" charset="0"/>
              </a:rPr>
              <a:t>- Creativity and communication.</a:t>
            </a:r>
          </a:p>
          <a:p>
            <a:pPr marL="457200" lvl="1" indent="0">
              <a:buNone/>
            </a:pPr>
            <a:r>
              <a:rPr lang="en-GB" b="0" i="0" dirty="0">
                <a:solidFill>
                  <a:srgbClr val="000000"/>
                </a:solidFill>
                <a:effectLst/>
                <a:latin typeface="Franklin Gothic Book" panose="020B0503020102020204" pitchFamily="34" charset="0"/>
              </a:rPr>
              <a:t>- Practical knowledge in areas like business and technology.</a:t>
            </a:r>
          </a:p>
          <a:p>
            <a:pPr marL="0" indent="0" algn="l">
              <a:buNone/>
            </a:pPr>
            <a:endParaRPr lang="en-GB" b="0" i="0" dirty="0">
              <a:solidFill>
                <a:srgbClr val="000000"/>
              </a:solidFill>
              <a:effectLst/>
              <a:latin typeface="Franklin Gothic Book" panose="020B0503020102020204" pitchFamily="34" charset="0"/>
            </a:endParaRPr>
          </a:p>
          <a:p>
            <a:pPr marL="0" indent="0" algn="l">
              <a:buNone/>
            </a:pPr>
            <a:r>
              <a:rPr lang="en-GB" b="1" i="0" dirty="0">
                <a:solidFill>
                  <a:srgbClr val="000000"/>
                </a:solidFill>
                <a:effectLst/>
                <a:latin typeface="Franklin Gothic Book" panose="020B0503020102020204" pitchFamily="34" charset="0"/>
              </a:rPr>
              <a:t>Fostering Interests and Motivation</a:t>
            </a:r>
          </a:p>
          <a:p>
            <a:r>
              <a:rPr lang="en-GB" b="0" i="0" dirty="0">
                <a:solidFill>
                  <a:srgbClr val="000000"/>
                </a:solidFill>
                <a:effectLst/>
                <a:latin typeface="Franklin Gothic Book"/>
              </a:rPr>
              <a:t>Subjects aligned with your </a:t>
            </a:r>
            <a:r>
              <a:rPr lang="en-GB" dirty="0">
                <a:solidFill>
                  <a:srgbClr val="000000"/>
                </a:solidFill>
                <a:latin typeface="Franklin Gothic Book"/>
              </a:rPr>
              <a:t>daughter/son's</a:t>
            </a:r>
            <a:r>
              <a:rPr lang="en-GB" b="0" i="0" dirty="0">
                <a:solidFill>
                  <a:srgbClr val="000000"/>
                </a:solidFill>
                <a:effectLst/>
                <a:latin typeface="Franklin Gothic Book"/>
              </a:rPr>
              <a:t> interests can:</a:t>
            </a:r>
          </a:p>
          <a:p>
            <a:pPr marL="457200" lvl="1" indent="0">
              <a:buNone/>
            </a:pPr>
            <a:r>
              <a:rPr lang="en-GB" b="0" i="0" dirty="0">
                <a:solidFill>
                  <a:srgbClr val="000000"/>
                </a:solidFill>
                <a:effectLst/>
                <a:latin typeface="Franklin Gothic Book" panose="020B0503020102020204" pitchFamily="34" charset="0"/>
              </a:rPr>
              <a:t>- Boost engagement and enjoyment.</a:t>
            </a:r>
          </a:p>
          <a:p>
            <a:pPr marL="457200" lvl="1" indent="0">
              <a:buNone/>
            </a:pPr>
            <a:r>
              <a:rPr lang="en-GB" b="0" i="0" dirty="0">
                <a:solidFill>
                  <a:srgbClr val="000000"/>
                </a:solidFill>
                <a:effectLst/>
                <a:latin typeface="Franklin Gothic Book" panose="020B0503020102020204" pitchFamily="34" charset="0"/>
              </a:rPr>
              <a:t>- Lead to better grades and a positive experience.</a:t>
            </a:r>
          </a:p>
          <a:p>
            <a:pPr marL="0" indent="0">
              <a:buNone/>
            </a:pPr>
            <a:endParaRPr lang="en-GB" dirty="0"/>
          </a:p>
        </p:txBody>
      </p:sp>
      <p:pic>
        <p:nvPicPr>
          <p:cNvPr id="5" name="Picture 4" descr="Text&#10;&#10;Description automatically generated">
            <a:extLst>
              <a:ext uri="{FF2B5EF4-FFF2-40B4-BE49-F238E27FC236}">
                <a16:creationId xmlns:a16="http://schemas.microsoft.com/office/drawing/2014/main" id="{0E704E02-62A3-40CD-82C8-9908E9D19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671" y="5562212"/>
            <a:ext cx="4477960" cy="739958"/>
          </a:xfrm>
          <a:prstGeom prst="rect">
            <a:avLst/>
          </a:prstGeom>
        </p:spPr>
      </p:pic>
    </p:spTree>
    <p:extLst>
      <p:ext uri="{BB962C8B-B14F-4D97-AF65-F5344CB8AC3E}">
        <p14:creationId xmlns:p14="http://schemas.microsoft.com/office/powerpoint/2010/main" val="325196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9408E-45F3-4124-A1C9-585C61D8A710}"/>
              </a:ext>
            </a:extLst>
          </p:cNvPr>
          <p:cNvSpPr>
            <a:spLocks noGrp="1"/>
          </p:cNvSpPr>
          <p:nvPr>
            <p:ph idx="1"/>
          </p:nvPr>
        </p:nvSpPr>
        <p:spPr>
          <a:xfrm>
            <a:off x="390617" y="1473692"/>
            <a:ext cx="11230252" cy="5214489"/>
          </a:xfrm>
          <a:solidFill>
            <a:schemeClr val="bg1"/>
          </a:solidFill>
          <a:ln>
            <a:solidFill>
              <a:schemeClr val="accent1"/>
            </a:solidFill>
          </a:ln>
        </p:spPr>
        <p:txBody>
          <a:bodyPr vert="horz" lIns="91440" tIns="45720" rIns="91440" bIns="45720" rtlCol="0" anchor="t">
            <a:normAutofit/>
          </a:bodyPr>
          <a:lstStyle/>
          <a:p>
            <a:pPr marL="0" indent="0" algn="l">
              <a:buNone/>
            </a:pPr>
            <a:r>
              <a:rPr lang="en-GB" b="1" i="0" dirty="0">
                <a:solidFill>
                  <a:srgbClr val="000000"/>
                </a:solidFill>
                <a:effectLst/>
                <a:latin typeface="Franklin Gothic Book" panose="020B0503020102020204" pitchFamily="34" charset="0"/>
              </a:rPr>
              <a:t>Keeping Options Open</a:t>
            </a:r>
          </a:p>
          <a:p>
            <a:r>
              <a:rPr lang="en-GB" b="0" i="0" dirty="0">
                <a:solidFill>
                  <a:srgbClr val="000000"/>
                </a:solidFill>
                <a:effectLst/>
                <a:latin typeface="Franklin Gothic Book" panose="020B0503020102020204" pitchFamily="34" charset="0"/>
              </a:rPr>
              <a:t> A mix of academic and practical subjects:</a:t>
            </a:r>
          </a:p>
          <a:p>
            <a:pPr lvl="1">
              <a:buFontTx/>
              <a:buChar char="-"/>
            </a:pPr>
            <a:r>
              <a:rPr lang="en-GB" b="0" i="0" dirty="0">
                <a:solidFill>
                  <a:srgbClr val="000000"/>
                </a:solidFill>
                <a:effectLst/>
                <a:latin typeface="Franklin Gothic Book"/>
              </a:rPr>
              <a:t>Broadens your </a:t>
            </a:r>
            <a:r>
              <a:rPr lang="en-GB" dirty="0">
                <a:solidFill>
                  <a:srgbClr val="000000"/>
                </a:solidFill>
                <a:latin typeface="Franklin Gothic Book"/>
              </a:rPr>
              <a:t>daughter/son's</a:t>
            </a:r>
            <a:r>
              <a:rPr lang="en-GB" b="0" i="0" dirty="0">
                <a:solidFill>
                  <a:srgbClr val="000000"/>
                </a:solidFill>
                <a:effectLst/>
                <a:latin typeface="Franklin Gothic Book"/>
              </a:rPr>
              <a:t> learning experience and ensures they don’t limit future choices too early.  </a:t>
            </a:r>
          </a:p>
          <a:p>
            <a:pPr lvl="1">
              <a:buFontTx/>
              <a:buChar char="-"/>
            </a:pPr>
            <a:r>
              <a:rPr lang="en-GB" b="0" i="0" dirty="0">
                <a:solidFill>
                  <a:srgbClr val="000000"/>
                </a:solidFill>
                <a:effectLst/>
                <a:latin typeface="Franklin Gothic Book" panose="020B0503020102020204" pitchFamily="34" charset="0"/>
              </a:rPr>
              <a:t>Facilitating subjects (e.g., languages, humanities) are valued by universities and employers.</a:t>
            </a:r>
          </a:p>
          <a:p>
            <a:pPr marL="457200" lvl="1" indent="0">
              <a:buNone/>
            </a:pPr>
            <a:endParaRPr lang="en-GB" b="0" i="0" dirty="0">
              <a:solidFill>
                <a:srgbClr val="000000"/>
              </a:solidFill>
              <a:effectLst/>
              <a:latin typeface="Franklin Gothic Book" panose="020B0503020102020204" pitchFamily="34" charset="0"/>
            </a:endParaRPr>
          </a:p>
          <a:p>
            <a:pPr marL="0" indent="0" algn="l">
              <a:buNone/>
            </a:pPr>
            <a:r>
              <a:rPr lang="en-GB" b="1" i="0" dirty="0">
                <a:solidFill>
                  <a:srgbClr val="000000"/>
                </a:solidFill>
                <a:effectLst/>
                <a:latin typeface="Franklin Gothic Book" panose="020B0503020102020204" pitchFamily="34" charset="0"/>
              </a:rPr>
              <a:t>Supporting Decision-Making</a:t>
            </a:r>
          </a:p>
          <a:p>
            <a:pPr lvl="1">
              <a:buChar char="-"/>
            </a:pPr>
            <a:r>
              <a:rPr lang="en-GB" sz="2000" b="0" i="0" dirty="0">
                <a:solidFill>
                  <a:srgbClr val="000000"/>
                </a:solidFill>
                <a:effectLst/>
                <a:latin typeface="Franklin Gothic Book"/>
              </a:rPr>
              <a:t>Help your </a:t>
            </a:r>
            <a:r>
              <a:rPr lang="en-GB" sz="2000" dirty="0">
                <a:solidFill>
                  <a:srgbClr val="000000"/>
                </a:solidFill>
                <a:latin typeface="Franklin Gothic Book"/>
              </a:rPr>
              <a:t>daughter/son</a:t>
            </a:r>
            <a:r>
              <a:rPr lang="en-GB" sz="2000" b="0" i="0" dirty="0">
                <a:solidFill>
                  <a:srgbClr val="000000"/>
                </a:solidFill>
                <a:effectLst/>
                <a:latin typeface="Franklin Gothic Book"/>
              </a:rPr>
              <a:t> by encouraging research into career requirements and discussing their strengths and interests.  Thoughtful choices reduce regret and ensure a smoother academic journey.</a:t>
            </a:r>
          </a:p>
          <a:p>
            <a:endParaRPr lang="en-GB" dirty="0"/>
          </a:p>
        </p:txBody>
      </p:sp>
      <p:sp>
        <p:nvSpPr>
          <p:cNvPr id="4" name="Title 1">
            <a:extLst>
              <a:ext uri="{FF2B5EF4-FFF2-40B4-BE49-F238E27FC236}">
                <a16:creationId xmlns:a16="http://schemas.microsoft.com/office/drawing/2014/main" id="{F15F7720-9751-4946-A5EA-F98B20C4342C}"/>
              </a:ext>
            </a:extLst>
          </p:cNvPr>
          <p:cNvSpPr>
            <a:spLocks noGrp="1"/>
          </p:cNvSpPr>
          <p:nvPr>
            <p:ph type="title"/>
          </p:nvPr>
        </p:nvSpPr>
        <p:spPr>
          <a:xfrm>
            <a:off x="465336" y="169818"/>
            <a:ext cx="11155533" cy="931014"/>
          </a:xfrm>
          <a:solidFill>
            <a:schemeClr val="bg1"/>
          </a:solidFill>
          <a:ln w="28575">
            <a:solidFill>
              <a:schemeClr val="accent1"/>
            </a:solidFill>
          </a:ln>
        </p:spPr>
        <p:txBody>
          <a:bodyPr>
            <a:normAutofit fontScale="90000"/>
          </a:bodyPr>
          <a:lstStyle/>
          <a:p>
            <a:pPr algn="ctr"/>
            <a:br>
              <a:rPr lang="en-GB" sz="3600" b="0" i="0" dirty="0">
                <a:solidFill>
                  <a:srgbClr val="000000"/>
                </a:solidFill>
                <a:effectLst/>
                <a:latin typeface="Franklin Gothic Book" panose="020B0503020102020204" pitchFamily="34" charset="0"/>
              </a:rPr>
            </a:br>
            <a:r>
              <a:rPr lang="en-GB" sz="3600" b="0" i="0" dirty="0">
                <a:solidFill>
                  <a:srgbClr val="000000"/>
                </a:solidFill>
                <a:effectLst/>
                <a:latin typeface="Franklin Gothic Book" panose="020B0503020102020204" pitchFamily="34" charset="0"/>
              </a:rPr>
              <a:t>Why Are GCSE Options Important for Your Child's Future?</a:t>
            </a:r>
            <a:br>
              <a:rPr lang="en-GB" b="0" i="0" dirty="0">
                <a:solidFill>
                  <a:srgbClr val="000000"/>
                </a:solidFill>
                <a:effectLst/>
                <a:latin typeface="Times New Roman" panose="02020603050405020304" pitchFamily="18" charset="0"/>
              </a:rPr>
            </a:br>
            <a:endParaRPr lang="en-GB" dirty="0"/>
          </a:p>
        </p:txBody>
      </p:sp>
      <p:pic>
        <p:nvPicPr>
          <p:cNvPr id="5" name="Picture 4" descr="Text&#10;&#10;Description automatically generated">
            <a:extLst>
              <a:ext uri="{FF2B5EF4-FFF2-40B4-BE49-F238E27FC236}">
                <a16:creationId xmlns:a16="http://schemas.microsoft.com/office/drawing/2014/main" id="{1BE96EE5-DD95-49E0-967E-28C29C1C0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341" y="5739766"/>
            <a:ext cx="4477960" cy="739958"/>
          </a:xfrm>
          <a:prstGeom prst="rect">
            <a:avLst/>
          </a:prstGeom>
        </p:spPr>
      </p:pic>
    </p:spTree>
    <p:extLst>
      <p:ext uri="{BB962C8B-B14F-4D97-AF65-F5344CB8AC3E}">
        <p14:creationId xmlns:p14="http://schemas.microsoft.com/office/powerpoint/2010/main" val="85301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9408E-45F3-4124-A1C9-585C61D8A710}"/>
              </a:ext>
            </a:extLst>
          </p:cNvPr>
          <p:cNvSpPr>
            <a:spLocks noGrp="1"/>
          </p:cNvSpPr>
          <p:nvPr>
            <p:ph idx="1"/>
          </p:nvPr>
        </p:nvSpPr>
        <p:spPr>
          <a:xfrm>
            <a:off x="462503" y="1286786"/>
            <a:ext cx="6385084" cy="5214489"/>
          </a:xfrm>
          <a:solidFill>
            <a:schemeClr val="bg1"/>
          </a:solidFill>
          <a:ln>
            <a:solidFill>
              <a:schemeClr val="accent1"/>
            </a:solidFill>
          </a:ln>
        </p:spPr>
        <p:txBody>
          <a:bodyPr vert="horz" lIns="91440" tIns="45720" rIns="91440" bIns="45720" rtlCol="0" anchor="t">
            <a:normAutofit lnSpcReduction="10000"/>
          </a:bodyPr>
          <a:lstStyle/>
          <a:p>
            <a:pPr marL="0" indent="0">
              <a:buNone/>
            </a:pPr>
            <a:r>
              <a:rPr lang="en-GB" b="1" err="1">
                <a:solidFill>
                  <a:srgbClr val="000000"/>
                </a:solidFill>
                <a:latin typeface="Franklin Gothic Book"/>
              </a:rPr>
              <a:t>Unifrog</a:t>
            </a:r>
            <a:endParaRPr lang="en-US" err="1">
              <a:solidFill>
                <a:srgbClr val="000000"/>
              </a:solidFill>
              <a:latin typeface="Franklin Gothic Book"/>
            </a:endParaRPr>
          </a:p>
          <a:p>
            <a:pPr marL="0" indent="0">
              <a:buNone/>
            </a:pPr>
            <a:r>
              <a:rPr lang="en-GB" sz="2400" dirty="0">
                <a:solidFill>
                  <a:srgbClr val="000000"/>
                </a:solidFill>
                <a:latin typeface="Franklin Gothic Book"/>
              </a:rPr>
              <a:t>This is Bewdley School's careers platform, and it contains a huge amount of information and support about careers and subjects</a:t>
            </a:r>
            <a:r>
              <a:rPr lang="en-GB" sz="2400" b="0" i="0" dirty="0">
                <a:solidFill>
                  <a:srgbClr val="000000"/>
                </a:solidFill>
                <a:effectLst/>
                <a:latin typeface="Franklin Gothic Book"/>
              </a:rPr>
              <a:t>.</a:t>
            </a:r>
            <a:endParaRPr lang="en-US" dirty="0">
              <a:latin typeface="Franklin Gothic Book"/>
            </a:endParaRPr>
          </a:p>
          <a:p>
            <a:pPr marL="0" indent="0">
              <a:buNone/>
            </a:pPr>
            <a:r>
              <a:rPr lang="en-GB" sz="2400" dirty="0">
                <a:latin typeface="Franklin Gothic Book"/>
                <a:ea typeface="Calibri" panose="020F0502020204030204"/>
                <a:cs typeface="Calibri" panose="020F0502020204030204"/>
              </a:rPr>
              <a:t>Students can complete quizzes to help provide ideas</a:t>
            </a:r>
          </a:p>
          <a:p>
            <a:pPr marL="0" indent="0">
              <a:buNone/>
            </a:pPr>
            <a:endParaRPr lang="en-GB" sz="2400" dirty="0">
              <a:latin typeface="Franklin Gothic Book"/>
              <a:ea typeface="Calibri" panose="020F0502020204030204"/>
              <a:cs typeface="Calibri" panose="020F0502020204030204"/>
            </a:endParaRPr>
          </a:p>
          <a:p>
            <a:pPr marL="0" indent="0">
              <a:buNone/>
            </a:pPr>
            <a:r>
              <a:rPr lang="en-GB" sz="2400" dirty="0">
                <a:latin typeface="Franklin Gothic Book"/>
                <a:ea typeface="Calibri" panose="020F0502020204030204"/>
                <a:cs typeface="Calibri" panose="020F0502020204030204"/>
              </a:rPr>
              <a:t>Students can also look at different careers to see where their subject choices could take them. At the bottom of each career there is LMI</a:t>
            </a:r>
          </a:p>
          <a:p>
            <a:pPr marL="0" indent="0">
              <a:buNone/>
            </a:pPr>
            <a:endParaRPr lang="en-GB" sz="2400" b="1" dirty="0">
              <a:latin typeface="Franklin Gothic Book"/>
              <a:ea typeface="Calibri" panose="020F0502020204030204"/>
              <a:cs typeface="Calibri" panose="020F0502020204030204"/>
            </a:endParaRPr>
          </a:p>
          <a:p>
            <a:pPr marL="0" indent="0">
              <a:buNone/>
            </a:pPr>
            <a:r>
              <a:rPr lang="en-GB" sz="2400" b="1" dirty="0">
                <a:latin typeface="Franklin Gothic Book"/>
                <a:ea typeface="Calibri" panose="020F0502020204030204"/>
                <a:cs typeface="Calibri" panose="020F0502020204030204"/>
              </a:rPr>
              <a:t>An appointment with Mrs. </a:t>
            </a:r>
            <a:r>
              <a:rPr lang="en-GB" sz="2400" b="1" dirty="0" err="1">
                <a:latin typeface="Franklin Gothic Book"/>
                <a:ea typeface="Calibri" panose="020F0502020204030204"/>
                <a:cs typeface="Calibri" panose="020F0502020204030204"/>
              </a:rPr>
              <a:t>Korischar</a:t>
            </a:r>
            <a:r>
              <a:rPr lang="en-GB" sz="2400" dirty="0">
                <a:latin typeface="Franklin Gothic Book"/>
                <a:ea typeface="Calibri" panose="020F0502020204030204"/>
                <a:cs typeface="Calibri" panose="020F0502020204030204"/>
              </a:rPr>
              <a:t> to talk through your ideas. There are drop-in sessions available</a:t>
            </a:r>
          </a:p>
          <a:p>
            <a:pPr marL="0" indent="0">
              <a:buNone/>
            </a:pPr>
            <a:endParaRPr lang="en-GB" sz="2400" b="1" dirty="0">
              <a:latin typeface="Franklin Gothic Book"/>
              <a:ea typeface="Calibri" panose="020F0502020204030204"/>
              <a:cs typeface="Calibri" panose="020F0502020204030204"/>
            </a:endParaRPr>
          </a:p>
        </p:txBody>
      </p:sp>
      <p:sp>
        <p:nvSpPr>
          <p:cNvPr id="4" name="Title 1">
            <a:extLst>
              <a:ext uri="{FF2B5EF4-FFF2-40B4-BE49-F238E27FC236}">
                <a16:creationId xmlns:a16="http://schemas.microsoft.com/office/drawing/2014/main" id="{F15F7720-9751-4946-A5EA-F98B20C4342C}"/>
              </a:ext>
            </a:extLst>
          </p:cNvPr>
          <p:cNvSpPr>
            <a:spLocks noGrp="1"/>
          </p:cNvSpPr>
          <p:nvPr>
            <p:ph type="title"/>
          </p:nvPr>
        </p:nvSpPr>
        <p:spPr>
          <a:xfrm>
            <a:off x="465336" y="169818"/>
            <a:ext cx="11155533" cy="931014"/>
          </a:xfrm>
          <a:solidFill>
            <a:schemeClr val="bg1"/>
          </a:solidFill>
          <a:ln w="28575">
            <a:solidFill>
              <a:schemeClr val="accent1"/>
            </a:solidFill>
          </a:ln>
        </p:spPr>
        <p:txBody>
          <a:bodyPr>
            <a:normAutofit fontScale="90000"/>
          </a:bodyPr>
          <a:lstStyle/>
          <a:p>
            <a:pPr algn="ctr"/>
            <a:br>
              <a:rPr lang="en-GB" sz="3600" b="0" i="0" dirty="0">
                <a:effectLst/>
                <a:latin typeface="Franklin Gothic Book" panose="020B0503020102020204" pitchFamily="34" charset="0"/>
              </a:rPr>
            </a:br>
            <a:r>
              <a:rPr lang="en-GB" sz="3600" dirty="0">
                <a:solidFill>
                  <a:srgbClr val="000000"/>
                </a:solidFill>
                <a:latin typeface="Franklin Gothic Book"/>
              </a:rPr>
              <a:t>What resources do I have to help me decide</a:t>
            </a:r>
            <a:r>
              <a:rPr lang="en-GB" sz="3600" b="0" i="0" dirty="0">
                <a:solidFill>
                  <a:srgbClr val="000000"/>
                </a:solidFill>
                <a:effectLst/>
                <a:latin typeface="Franklin Gothic Book"/>
              </a:rPr>
              <a:t>?</a:t>
            </a:r>
            <a:br>
              <a:rPr lang="en-GB" b="0" i="0" dirty="0">
                <a:effectLst/>
                <a:latin typeface="Times New Roman" panose="02020603050405020304" pitchFamily="18" charset="0"/>
              </a:rPr>
            </a:br>
            <a:endParaRPr lang="en-GB" dirty="0"/>
          </a:p>
        </p:txBody>
      </p:sp>
      <p:pic>
        <p:nvPicPr>
          <p:cNvPr id="5" name="Picture 4" descr="Text&#10;&#10;Description automatically generated">
            <a:extLst>
              <a:ext uri="{FF2B5EF4-FFF2-40B4-BE49-F238E27FC236}">
                <a16:creationId xmlns:a16="http://schemas.microsoft.com/office/drawing/2014/main" id="{1BE96EE5-DD95-49E0-967E-28C29C1C0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341" y="5739766"/>
            <a:ext cx="4477960" cy="739958"/>
          </a:xfrm>
          <a:prstGeom prst="rect">
            <a:avLst/>
          </a:prstGeom>
        </p:spPr>
      </p:pic>
      <p:pic>
        <p:nvPicPr>
          <p:cNvPr id="2" name="Picture 1" descr="A screenshot of a quiz profile&#10;&#10;AI-generated content may be incorrect.">
            <a:extLst>
              <a:ext uri="{FF2B5EF4-FFF2-40B4-BE49-F238E27FC236}">
                <a16:creationId xmlns:a16="http://schemas.microsoft.com/office/drawing/2014/main" id="{1583E25D-4D19-7B65-42AC-6A7103475C1E}"/>
              </a:ext>
            </a:extLst>
          </p:cNvPr>
          <p:cNvPicPr>
            <a:picLocks noChangeAspect="1"/>
          </p:cNvPicPr>
          <p:nvPr/>
        </p:nvPicPr>
        <p:blipFill>
          <a:blip r:embed="rId3"/>
          <a:stretch>
            <a:fillRect/>
          </a:stretch>
        </p:blipFill>
        <p:spPr>
          <a:xfrm>
            <a:off x="8051680" y="1470894"/>
            <a:ext cx="3162300" cy="2162175"/>
          </a:xfrm>
          <a:prstGeom prst="rect">
            <a:avLst/>
          </a:prstGeom>
        </p:spPr>
      </p:pic>
      <p:pic>
        <p:nvPicPr>
          <p:cNvPr id="6" name="Picture 5" descr="A screenshot of a website&#10;&#10;AI-generated content may be incorrect.">
            <a:extLst>
              <a:ext uri="{FF2B5EF4-FFF2-40B4-BE49-F238E27FC236}">
                <a16:creationId xmlns:a16="http://schemas.microsoft.com/office/drawing/2014/main" id="{3E8D3AF6-4FD5-AF90-F9DA-DD37F72C4510}"/>
              </a:ext>
            </a:extLst>
          </p:cNvPr>
          <p:cNvPicPr>
            <a:picLocks noChangeAspect="1"/>
          </p:cNvPicPr>
          <p:nvPr/>
        </p:nvPicPr>
        <p:blipFill>
          <a:blip r:embed="rId4"/>
          <a:stretch>
            <a:fillRect/>
          </a:stretch>
        </p:blipFill>
        <p:spPr>
          <a:xfrm>
            <a:off x="8067226" y="3782143"/>
            <a:ext cx="3145587" cy="1809751"/>
          </a:xfrm>
          <a:prstGeom prst="rect">
            <a:avLst/>
          </a:prstGeom>
        </p:spPr>
      </p:pic>
    </p:spTree>
    <p:extLst>
      <p:ext uri="{BB962C8B-B14F-4D97-AF65-F5344CB8AC3E}">
        <p14:creationId xmlns:p14="http://schemas.microsoft.com/office/powerpoint/2010/main" val="387485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blue puzzle with white text&#10;&#10;Description automatically generated">
            <a:extLst>
              <a:ext uri="{FF2B5EF4-FFF2-40B4-BE49-F238E27FC236}">
                <a16:creationId xmlns:a16="http://schemas.microsoft.com/office/drawing/2014/main" id="{A8262153-097A-4FCF-A016-B8C59D0E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221" y="0"/>
            <a:ext cx="2211779" cy="2150607"/>
          </a:xfrm>
          <a:prstGeom prst="rect">
            <a:avLst/>
          </a:prstGeom>
        </p:spPr>
      </p:pic>
      <p:graphicFrame>
        <p:nvGraphicFramePr>
          <p:cNvPr id="6" name="Table 6">
            <a:extLst>
              <a:ext uri="{FF2B5EF4-FFF2-40B4-BE49-F238E27FC236}">
                <a16:creationId xmlns:a16="http://schemas.microsoft.com/office/drawing/2014/main" id="{9D686A7A-E564-42E3-9775-63343C452B10}"/>
              </a:ext>
            </a:extLst>
          </p:cNvPr>
          <p:cNvGraphicFramePr>
            <a:graphicFrameLocks noGrp="1"/>
          </p:cNvGraphicFramePr>
          <p:nvPr>
            <p:extLst>
              <p:ext uri="{D42A27DB-BD31-4B8C-83A1-F6EECF244321}">
                <p14:modId xmlns:p14="http://schemas.microsoft.com/office/powerpoint/2010/main" val="832336796"/>
              </p:ext>
            </p:extLst>
          </p:nvPr>
        </p:nvGraphicFramePr>
        <p:xfrm>
          <a:off x="915949" y="1077128"/>
          <a:ext cx="9064272" cy="4954710"/>
        </p:xfrm>
        <a:graphic>
          <a:graphicData uri="http://schemas.openxmlformats.org/drawingml/2006/table">
            <a:tbl>
              <a:tblPr firstRow="1" bandRow="1">
                <a:tableStyleId>{5C22544A-7EE6-4342-B048-85BDC9FD1C3A}</a:tableStyleId>
              </a:tblPr>
              <a:tblGrid>
                <a:gridCol w="2266068">
                  <a:extLst>
                    <a:ext uri="{9D8B030D-6E8A-4147-A177-3AD203B41FA5}">
                      <a16:colId xmlns:a16="http://schemas.microsoft.com/office/drawing/2014/main" val="1395767188"/>
                    </a:ext>
                  </a:extLst>
                </a:gridCol>
                <a:gridCol w="755356">
                  <a:extLst>
                    <a:ext uri="{9D8B030D-6E8A-4147-A177-3AD203B41FA5}">
                      <a16:colId xmlns:a16="http://schemas.microsoft.com/office/drawing/2014/main" val="1648673668"/>
                    </a:ext>
                  </a:extLst>
                </a:gridCol>
                <a:gridCol w="1510712">
                  <a:extLst>
                    <a:ext uri="{9D8B030D-6E8A-4147-A177-3AD203B41FA5}">
                      <a16:colId xmlns:a16="http://schemas.microsoft.com/office/drawing/2014/main" val="1017131279"/>
                    </a:ext>
                  </a:extLst>
                </a:gridCol>
                <a:gridCol w="1510712">
                  <a:extLst>
                    <a:ext uri="{9D8B030D-6E8A-4147-A177-3AD203B41FA5}">
                      <a16:colId xmlns:a16="http://schemas.microsoft.com/office/drawing/2014/main" val="176773656"/>
                    </a:ext>
                  </a:extLst>
                </a:gridCol>
                <a:gridCol w="755356">
                  <a:extLst>
                    <a:ext uri="{9D8B030D-6E8A-4147-A177-3AD203B41FA5}">
                      <a16:colId xmlns:a16="http://schemas.microsoft.com/office/drawing/2014/main" val="3614732591"/>
                    </a:ext>
                  </a:extLst>
                </a:gridCol>
                <a:gridCol w="2266068">
                  <a:extLst>
                    <a:ext uri="{9D8B030D-6E8A-4147-A177-3AD203B41FA5}">
                      <a16:colId xmlns:a16="http://schemas.microsoft.com/office/drawing/2014/main" val="3461530312"/>
                    </a:ext>
                  </a:extLst>
                </a:gridCol>
              </a:tblGrid>
              <a:tr h="990942">
                <a:tc gridSpan="6">
                  <a:txBody>
                    <a:bodyPr/>
                    <a:lstStyle/>
                    <a:p>
                      <a:pPr algn="ctr"/>
                      <a:r>
                        <a:rPr lang="en-GB" sz="4000" dirty="0">
                          <a:latin typeface="Franklin Gothic Book" panose="020B0503020102020204" pitchFamily="34" charset="0"/>
                        </a:rPr>
                        <a:t>Your Curriculum / timetable</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109051153"/>
                  </a:ext>
                </a:extLst>
              </a:tr>
              <a:tr h="990942">
                <a:tc>
                  <a:txBody>
                    <a:bodyPr/>
                    <a:lstStyle/>
                    <a:p>
                      <a:pPr algn="ctr"/>
                      <a:r>
                        <a:rPr lang="en-GB" sz="3600" dirty="0"/>
                        <a:t>Maths</a:t>
                      </a:r>
                    </a:p>
                  </a:txBody>
                  <a:tcPr anchor="ctr"/>
                </a:tc>
                <a:tc gridSpan="2">
                  <a:txBody>
                    <a:bodyPr/>
                    <a:lstStyle/>
                    <a:p>
                      <a:pPr algn="ctr"/>
                      <a:r>
                        <a:rPr lang="en-GB" sz="3600" dirty="0"/>
                        <a:t>English</a:t>
                      </a:r>
                    </a:p>
                  </a:txBody>
                  <a:tcPr anchor="ctr"/>
                </a:tc>
                <a:tc hMerge="1">
                  <a:txBody>
                    <a:bodyPr/>
                    <a:lstStyle/>
                    <a:p>
                      <a:endParaRPr lang="en-GB"/>
                    </a:p>
                  </a:txBody>
                  <a:tcPr/>
                </a:tc>
                <a:tc gridSpan="2">
                  <a:txBody>
                    <a:bodyPr/>
                    <a:lstStyle/>
                    <a:p>
                      <a:pPr algn="ctr"/>
                      <a:r>
                        <a:rPr lang="en-GB" sz="3600" dirty="0"/>
                        <a:t>Science</a:t>
                      </a:r>
                    </a:p>
                  </a:txBody>
                  <a:tcPr anchor="ctr"/>
                </a:tc>
                <a:tc hMerge="1">
                  <a:txBody>
                    <a:bodyPr/>
                    <a:lstStyle/>
                    <a:p>
                      <a:endParaRPr lang="en-GB"/>
                    </a:p>
                  </a:txBody>
                  <a:tcPr/>
                </a:tc>
                <a:tc>
                  <a:txBody>
                    <a:bodyPr/>
                    <a:lstStyle/>
                    <a:p>
                      <a:pPr algn="ctr"/>
                      <a:r>
                        <a:rPr lang="en-GB" sz="3600" dirty="0"/>
                        <a:t>Language</a:t>
                      </a:r>
                    </a:p>
                  </a:txBody>
                  <a:tcPr anchor="ctr"/>
                </a:tc>
                <a:extLst>
                  <a:ext uri="{0D108BD9-81ED-4DB2-BD59-A6C34878D82A}">
                    <a16:rowId xmlns:a16="http://schemas.microsoft.com/office/drawing/2014/main" val="504325492"/>
                  </a:ext>
                </a:extLst>
              </a:tr>
              <a:tr h="990942">
                <a:tc gridSpan="2">
                  <a:txBody>
                    <a:bodyPr/>
                    <a:lstStyle/>
                    <a:p>
                      <a:pPr algn="ctr"/>
                      <a:r>
                        <a:rPr lang="en-GB" sz="3200" dirty="0"/>
                        <a:t>Creative</a:t>
                      </a:r>
                    </a:p>
                  </a:txBody>
                  <a:tcPr anchor="ctr"/>
                </a:tc>
                <a:tc hMerge="1">
                  <a:txBody>
                    <a:bodyPr/>
                    <a:lstStyle/>
                    <a:p>
                      <a:pPr algn="ctr"/>
                      <a:r>
                        <a:rPr lang="en-GB" dirty="0"/>
                        <a:t>Option A</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Option A</a:t>
                      </a:r>
                    </a:p>
                  </a:txBody>
                  <a:tcPr anchor="ctr"/>
                </a:tc>
                <a:tc hMerge="1">
                  <a:txBody>
                    <a:bodyPr/>
                    <a:lstStyle/>
                    <a:p>
                      <a:pPr algn="ctr"/>
                      <a:r>
                        <a:rPr lang="en-GB" dirty="0"/>
                        <a:t>Option B</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Option B</a:t>
                      </a:r>
                    </a:p>
                  </a:txBody>
                  <a:tcPr anchor="ctr"/>
                </a:tc>
                <a:tc hMerge="1">
                  <a:txBody>
                    <a:bodyPr/>
                    <a:lstStyle/>
                    <a:p>
                      <a:pPr algn="ctr"/>
                      <a:endParaRPr lang="en-GB" dirty="0"/>
                    </a:p>
                  </a:txBody>
                  <a:tcPr anchor="ctr"/>
                </a:tc>
                <a:extLst>
                  <a:ext uri="{0D108BD9-81ED-4DB2-BD59-A6C34878D82A}">
                    <a16:rowId xmlns:a16="http://schemas.microsoft.com/office/drawing/2014/main" val="2727652130"/>
                  </a:ext>
                </a:extLst>
              </a:tr>
              <a:tr h="990942">
                <a:tc gridSpan="3">
                  <a:txBody>
                    <a:bodyPr/>
                    <a:lstStyle/>
                    <a:p>
                      <a:pPr algn="ctr"/>
                      <a:r>
                        <a:rPr lang="en-GB" sz="3200" dirty="0"/>
                        <a:t>Core PE</a:t>
                      </a:r>
                    </a:p>
                  </a:txBody>
                  <a:tcPr anchor="ct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p>
                  </a:txBody>
                  <a:tcPr anchor="ctr"/>
                </a:tc>
                <a:tc gridSpan="3">
                  <a:txBody>
                    <a:bodyPr/>
                    <a:lstStyle/>
                    <a:p>
                      <a:pPr algn="ctr"/>
                      <a:r>
                        <a:rPr lang="en-GB" sz="3200" dirty="0"/>
                        <a:t>Humanities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p>
                  </a:txBody>
                  <a:tcPr anchor="ctr"/>
                </a:tc>
                <a:tc hMerge="1">
                  <a:txBody>
                    <a:bodyPr/>
                    <a:lstStyle/>
                    <a:p>
                      <a:endParaRPr lang="en-GB"/>
                    </a:p>
                  </a:txBody>
                  <a:tcPr/>
                </a:tc>
                <a:extLst>
                  <a:ext uri="{0D108BD9-81ED-4DB2-BD59-A6C34878D82A}">
                    <a16:rowId xmlns:a16="http://schemas.microsoft.com/office/drawing/2014/main" val="266089994"/>
                  </a:ext>
                </a:extLst>
              </a:tr>
              <a:tr h="990942">
                <a:tc gridSpan="3">
                  <a:txBody>
                    <a:bodyPr/>
                    <a:lstStyle/>
                    <a:p>
                      <a:pPr algn="ctr"/>
                      <a:r>
                        <a:rPr lang="en-GB" sz="3200" dirty="0"/>
                        <a:t>RE</a:t>
                      </a:r>
                    </a:p>
                  </a:txBody>
                  <a:tcPr anchor="ctr"/>
                </a:tc>
                <a:tc hMerge="1">
                  <a:txBody>
                    <a:bodyPr/>
                    <a:lstStyle/>
                    <a:p>
                      <a:endParaRPr lang="en-GB"/>
                    </a:p>
                  </a:txBody>
                  <a:tcPr/>
                </a:tc>
                <a:tc hMerge="1">
                  <a:txBody>
                    <a:bodyPr/>
                    <a:lstStyle/>
                    <a:p>
                      <a:endParaRPr lang="en-GB"/>
                    </a:p>
                  </a:txBody>
                  <a:tcPr/>
                </a:tc>
                <a:tc gridSpan="3">
                  <a:txBody>
                    <a:bodyPr/>
                    <a:lstStyle/>
                    <a:p>
                      <a:pPr algn="ctr"/>
                      <a:r>
                        <a:rPr lang="en-GB" sz="3200" dirty="0"/>
                        <a:t>Personal Development</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531931"/>
                  </a:ext>
                </a:extLst>
              </a:tr>
            </a:tbl>
          </a:graphicData>
        </a:graphic>
      </p:graphicFrame>
      <p:sp>
        <p:nvSpPr>
          <p:cNvPr id="7" name="Rectangle 6">
            <a:extLst>
              <a:ext uri="{FF2B5EF4-FFF2-40B4-BE49-F238E27FC236}">
                <a16:creationId xmlns:a16="http://schemas.microsoft.com/office/drawing/2014/main" id="{172407C0-96DF-4D7B-BE00-016E120D3DCB}"/>
              </a:ext>
            </a:extLst>
          </p:cNvPr>
          <p:cNvSpPr/>
          <p:nvPr/>
        </p:nvSpPr>
        <p:spPr>
          <a:xfrm>
            <a:off x="915949" y="2071533"/>
            <a:ext cx="2239627" cy="97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4E0C22A-3166-400D-A998-5D040BE8DEEF}"/>
              </a:ext>
            </a:extLst>
          </p:cNvPr>
          <p:cNvSpPr/>
          <p:nvPr/>
        </p:nvSpPr>
        <p:spPr>
          <a:xfrm>
            <a:off x="3180098" y="2073197"/>
            <a:ext cx="2211267" cy="97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2861CC9-1A0F-4739-B236-110ACAC58A12}"/>
              </a:ext>
            </a:extLst>
          </p:cNvPr>
          <p:cNvSpPr/>
          <p:nvPr/>
        </p:nvSpPr>
        <p:spPr>
          <a:xfrm>
            <a:off x="5440409" y="2071531"/>
            <a:ext cx="2215105" cy="972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17E03B3-D24C-49FA-AA8A-25D396F4ADE0}"/>
              </a:ext>
            </a:extLst>
          </p:cNvPr>
          <p:cNvSpPr/>
          <p:nvPr/>
        </p:nvSpPr>
        <p:spPr>
          <a:xfrm>
            <a:off x="7726670" y="2061146"/>
            <a:ext cx="2239627" cy="97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B13C4B-41BB-424F-9094-D669648C1703}"/>
              </a:ext>
            </a:extLst>
          </p:cNvPr>
          <p:cNvSpPr/>
          <p:nvPr/>
        </p:nvSpPr>
        <p:spPr>
          <a:xfrm>
            <a:off x="915949" y="3087227"/>
            <a:ext cx="2992663" cy="97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BD2C253-73AD-4840-BA99-A04D7636CEE6}"/>
              </a:ext>
            </a:extLst>
          </p:cNvPr>
          <p:cNvSpPr/>
          <p:nvPr/>
        </p:nvSpPr>
        <p:spPr>
          <a:xfrm>
            <a:off x="3951753" y="3087226"/>
            <a:ext cx="2992663" cy="97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66D2308-B794-4981-9421-02096B975C3F}"/>
              </a:ext>
            </a:extLst>
          </p:cNvPr>
          <p:cNvSpPr/>
          <p:nvPr/>
        </p:nvSpPr>
        <p:spPr>
          <a:xfrm>
            <a:off x="6987557" y="3087225"/>
            <a:ext cx="2992663" cy="97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57371C7-4B8F-4EDB-B0CF-5EEBC6C03A27}"/>
              </a:ext>
            </a:extLst>
          </p:cNvPr>
          <p:cNvSpPr/>
          <p:nvPr/>
        </p:nvSpPr>
        <p:spPr>
          <a:xfrm>
            <a:off x="926291" y="4097175"/>
            <a:ext cx="4507613" cy="9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A0B1CC-A0B8-427E-9258-7159F372406D}"/>
              </a:ext>
            </a:extLst>
          </p:cNvPr>
          <p:cNvSpPr/>
          <p:nvPr/>
        </p:nvSpPr>
        <p:spPr>
          <a:xfrm>
            <a:off x="5458684" y="4105567"/>
            <a:ext cx="4507613" cy="9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8ECA316-91F7-4DF8-88C5-F2E16478EE50}"/>
              </a:ext>
            </a:extLst>
          </p:cNvPr>
          <p:cNvSpPr/>
          <p:nvPr/>
        </p:nvSpPr>
        <p:spPr>
          <a:xfrm>
            <a:off x="932796" y="5074938"/>
            <a:ext cx="4507613" cy="9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48BD7AA-AD03-460C-A4E2-C491CE0CB042}"/>
              </a:ext>
            </a:extLst>
          </p:cNvPr>
          <p:cNvSpPr/>
          <p:nvPr/>
        </p:nvSpPr>
        <p:spPr>
          <a:xfrm>
            <a:off x="5456508" y="5074938"/>
            <a:ext cx="4507613" cy="9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203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9"/>
                                        </p:tgtEl>
                                        <p:attrNameLst>
                                          <p:attrName>ppt_x</p:attrName>
                                        </p:attrNameLst>
                                      </p:cBhvr>
                                      <p:tavLst>
                                        <p:tav tm="0">
                                          <p:val>
                                            <p:strVal val="ppt_x"/>
                                          </p:val>
                                        </p:tav>
                                        <p:tav tm="100000">
                                          <p:val>
                                            <p:strVal val="ppt_x"/>
                                          </p:val>
                                        </p:tav>
                                      </p:tavLst>
                                    </p:anim>
                                    <p:anim calcmode="lin" valueType="num">
                                      <p:cBhvr additive="base">
                                        <p:cTn id="67" dur="500"/>
                                        <p:tgtEl>
                                          <p:spTgt spid="19"/>
                                        </p:tgtEl>
                                        <p:attrNameLst>
                                          <p:attrName>ppt_y</p:attrName>
                                        </p:attrNameLst>
                                      </p:cBhvr>
                                      <p:tavLst>
                                        <p:tav tm="0">
                                          <p:val>
                                            <p:strVal val="ppt_y"/>
                                          </p:val>
                                        </p:tav>
                                        <p:tav tm="100000">
                                          <p:val>
                                            <p:strVal val="1+ppt_h/2"/>
                                          </p:val>
                                        </p:tav>
                                      </p:tavLst>
                                    </p:anim>
                                    <p:set>
                                      <p:cBhvr>
                                        <p:cTn id="6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6">
            <a:extLst>
              <a:ext uri="{FF2B5EF4-FFF2-40B4-BE49-F238E27FC236}">
                <a16:creationId xmlns:a16="http://schemas.microsoft.com/office/drawing/2014/main" id="{D2F20E6E-18D8-409B-A93F-110E19A2C275}"/>
              </a:ext>
            </a:extLst>
          </p:cNvPr>
          <p:cNvGraphicFramePr>
            <a:graphicFrameLocks noGrp="1"/>
          </p:cNvGraphicFramePr>
          <p:nvPr>
            <p:extLst>
              <p:ext uri="{D42A27DB-BD31-4B8C-83A1-F6EECF244321}">
                <p14:modId xmlns:p14="http://schemas.microsoft.com/office/powerpoint/2010/main" val="2031482238"/>
              </p:ext>
            </p:extLst>
          </p:nvPr>
        </p:nvGraphicFramePr>
        <p:xfrm>
          <a:off x="7701987" y="2696650"/>
          <a:ext cx="4309500" cy="3810680"/>
        </p:xfrm>
        <a:graphic>
          <a:graphicData uri="http://schemas.openxmlformats.org/drawingml/2006/table">
            <a:tbl>
              <a:tblPr firstRow="1" bandRow="1">
                <a:tableStyleId>{5C22544A-7EE6-4342-B048-85BDC9FD1C3A}</a:tableStyleId>
              </a:tblPr>
              <a:tblGrid>
                <a:gridCol w="1077376">
                  <a:extLst>
                    <a:ext uri="{9D8B030D-6E8A-4147-A177-3AD203B41FA5}">
                      <a16:colId xmlns:a16="http://schemas.microsoft.com/office/drawing/2014/main" val="1395767188"/>
                    </a:ext>
                  </a:extLst>
                </a:gridCol>
                <a:gridCol w="359125">
                  <a:extLst>
                    <a:ext uri="{9D8B030D-6E8A-4147-A177-3AD203B41FA5}">
                      <a16:colId xmlns:a16="http://schemas.microsoft.com/office/drawing/2014/main" val="1648673668"/>
                    </a:ext>
                  </a:extLst>
                </a:gridCol>
                <a:gridCol w="718249">
                  <a:extLst>
                    <a:ext uri="{9D8B030D-6E8A-4147-A177-3AD203B41FA5}">
                      <a16:colId xmlns:a16="http://schemas.microsoft.com/office/drawing/2014/main" val="1017131279"/>
                    </a:ext>
                  </a:extLst>
                </a:gridCol>
                <a:gridCol w="718249">
                  <a:extLst>
                    <a:ext uri="{9D8B030D-6E8A-4147-A177-3AD203B41FA5}">
                      <a16:colId xmlns:a16="http://schemas.microsoft.com/office/drawing/2014/main" val="176773656"/>
                    </a:ext>
                  </a:extLst>
                </a:gridCol>
                <a:gridCol w="359125">
                  <a:extLst>
                    <a:ext uri="{9D8B030D-6E8A-4147-A177-3AD203B41FA5}">
                      <a16:colId xmlns:a16="http://schemas.microsoft.com/office/drawing/2014/main" val="3614732591"/>
                    </a:ext>
                  </a:extLst>
                </a:gridCol>
                <a:gridCol w="1077376">
                  <a:extLst>
                    <a:ext uri="{9D8B030D-6E8A-4147-A177-3AD203B41FA5}">
                      <a16:colId xmlns:a16="http://schemas.microsoft.com/office/drawing/2014/main" val="3461530312"/>
                    </a:ext>
                  </a:extLst>
                </a:gridCol>
              </a:tblGrid>
              <a:tr h="762136">
                <a:tc gridSpan="6">
                  <a:txBody>
                    <a:bodyPr/>
                    <a:lstStyle/>
                    <a:p>
                      <a:pPr algn="ctr"/>
                      <a:r>
                        <a:rPr lang="en-GB" sz="2000" dirty="0"/>
                        <a:t>Your Curriculum / timetable</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109051153"/>
                  </a:ext>
                </a:extLst>
              </a:tr>
              <a:tr h="762136">
                <a:tc>
                  <a:txBody>
                    <a:bodyPr/>
                    <a:lstStyle/>
                    <a:p>
                      <a:pPr algn="ctr"/>
                      <a:r>
                        <a:rPr lang="en-GB" sz="2000" dirty="0"/>
                        <a:t>Maths</a:t>
                      </a:r>
                    </a:p>
                  </a:txBody>
                  <a:tcPr anchor="ctr"/>
                </a:tc>
                <a:tc gridSpan="2">
                  <a:txBody>
                    <a:bodyPr/>
                    <a:lstStyle/>
                    <a:p>
                      <a:pPr algn="ctr"/>
                      <a:r>
                        <a:rPr lang="en-GB" sz="2000" dirty="0"/>
                        <a:t>English</a:t>
                      </a:r>
                    </a:p>
                  </a:txBody>
                  <a:tcPr anchor="ctr"/>
                </a:tc>
                <a:tc hMerge="1">
                  <a:txBody>
                    <a:bodyPr/>
                    <a:lstStyle/>
                    <a:p>
                      <a:endParaRPr lang="en-GB"/>
                    </a:p>
                  </a:txBody>
                  <a:tcPr/>
                </a:tc>
                <a:tc gridSpan="2">
                  <a:txBody>
                    <a:bodyPr/>
                    <a:lstStyle/>
                    <a:p>
                      <a:pPr algn="ctr"/>
                      <a:r>
                        <a:rPr lang="en-GB" sz="2000" dirty="0"/>
                        <a:t>Science</a:t>
                      </a:r>
                    </a:p>
                  </a:txBody>
                  <a:tcPr anchor="ctr"/>
                </a:tc>
                <a:tc hMerge="1">
                  <a:txBody>
                    <a:bodyPr/>
                    <a:lstStyle/>
                    <a:p>
                      <a:endParaRPr lang="en-GB"/>
                    </a:p>
                  </a:txBody>
                  <a:tcPr/>
                </a:tc>
                <a:tc>
                  <a:txBody>
                    <a:bodyPr/>
                    <a:lstStyle/>
                    <a:p>
                      <a:pPr algn="ctr"/>
                      <a:r>
                        <a:rPr lang="en-GB" sz="1800" dirty="0"/>
                        <a:t>Language </a:t>
                      </a:r>
                    </a:p>
                  </a:txBody>
                  <a:tcPr anchor="ctr"/>
                </a:tc>
                <a:extLst>
                  <a:ext uri="{0D108BD9-81ED-4DB2-BD59-A6C34878D82A}">
                    <a16:rowId xmlns:a16="http://schemas.microsoft.com/office/drawing/2014/main" val="504325492"/>
                  </a:ext>
                </a:extLst>
              </a:tr>
              <a:tr h="762136">
                <a:tc gridSpan="2">
                  <a:txBody>
                    <a:bodyPr/>
                    <a:lstStyle/>
                    <a:p>
                      <a:pPr algn="ctr"/>
                      <a:r>
                        <a:rPr lang="en-GB" sz="2000" dirty="0"/>
                        <a:t>Creative</a:t>
                      </a:r>
                    </a:p>
                  </a:txBody>
                  <a:tcPr anchor="ctr"/>
                </a:tc>
                <a:tc hMerge="1">
                  <a:txBody>
                    <a:bodyPr/>
                    <a:lstStyle/>
                    <a:p>
                      <a:pPr algn="ctr"/>
                      <a:r>
                        <a:rPr lang="en-GB" dirty="0"/>
                        <a:t>Option A</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Option A</a:t>
                      </a:r>
                    </a:p>
                  </a:txBody>
                  <a:tcPr anchor="ctr"/>
                </a:tc>
                <a:tc hMerge="1">
                  <a:txBody>
                    <a:bodyPr/>
                    <a:lstStyle/>
                    <a:p>
                      <a:pPr algn="ctr"/>
                      <a:r>
                        <a:rPr lang="en-GB" dirty="0"/>
                        <a:t>Option B</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Option B</a:t>
                      </a:r>
                    </a:p>
                  </a:txBody>
                  <a:tcPr anchor="ctr"/>
                </a:tc>
                <a:tc hMerge="1">
                  <a:txBody>
                    <a:bodyPr/>
                    <a:lstStyle/>
                    <a:p>
                      <a:pPr algn="ctr"/>
                      <a:endParaRPr lang="en-GB" dirty="0"/>
                    </a:p>
                  </a:txBody>
                  <a:tcPr anchor="ctr"/>
                </a:tc>
                <a:extLst>
                  <a:ext uri="{0D108BD9-81ED-4DB2-BD59-A6C34878D82A}">
                    <a16:rowId xmlns:a16="http://schemas.microsoft.com/office/drawing/2014/main" val="2727652130"/>
                  </a:ext>
                </a:extLst>
              </a:tr>
              <a:tr h="762136">
                <a:tc gridSpan="3">
                  <a:txBody>
                    <a:bodyPr/>
                    <a:lstStyle/>
                    <a:p>
                      <a:pPr algn="ctr"/>
                      <a:r>
                        <a:rPr lang="en-GB" sz="2000" dirty="0"/>
                        <a:t>Core PE</a:t>
                      </a:r>
                    </a:p>
                  </a:txBody>
                  <a:tcPr anchor="ct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p>
                  </a:txBody>
                  <a:tcPr anchor="ctr"/>
                </a:tc>
                <a:tc gridSpan="3">
                  <a:txBody>
                    <a:bodyPr/>
                    <a:lstStyle/>
                    <a:p>
                      <a:pPr algn="ctr"/>
                      <a:r>
                        <a:rPr lang="en-GB" sz="2000" dirty="0"/>
                        <a:t>Humanities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p>
                  </a:txBody>
                  <a:tcPr anchor="ctr"/>
                </a:tc>
                <a:tc hMerge="1">
                  <a:txBody>
                    <a:bodyPr/>
                    <a:lstStyle/>
                    <a:p>
                      <a:endParaRPr lang="en-GB"/>
                    </a:p>
                  </a:txBody>
                  <a:tcPr/>
                </a:tc>
                <a:extLst>
                  <a:ext uri="{0D108BD9-81ED-4DB2-BD59-A6C34878D82A}">
                    <a16:rowId xmlns:a16="http://schemas.microsoft.com/office/drawing/2014/main" val="266089994"/>
                  </a:ext>
                </a:extLst>
              </a:tr>
              <a:tr h="762136">
                <a:tc gridSpan="3">
                  <a:txBody>
                    <a:bodyPr/>
                    <a:lstStyle/>
                    <a:p>
                      <a:pPr algn="ctr"/>
                      <a:r>
                        <a:rPr lang="en-GB" sz="2000" dirty="0"/>
                        <a:t>RE</a:t>
                      </a:r>
                    </a:p>
                  </a:txBody>
                  <a:tcPr anchor="ctr"/>
                </a:tc>
                <a:tc hMerge="1">
                  <a:txBody>
                    <a:bodyPr/>
                    <a:lstStyle/>
                    <a:p>
                      <a:endParaRPr lang="en-GB"/>
                    </a:p>
                  </a:txBody>
                  <a:tcPr/>
                </a:tc>
                <a:tc hMerge="1">
                  <a:txBody>
                    <a:bodyPr/>
                    <a:lstStyle/>
                    <a:p>
                      <a:endParaRPr lang="en-GB"/>
                    </a:p>
                  </a:txBody>
                  <a:tcPr/>
                </a:tc>
                <a:tc gridSpan="3">
                  <a:txBody>
                    <a:bodyPr/>
                    <a:lstStyle/>
                    <a:p>
                      <a:pPr algn="ctr"/>
                      <a:r>
                        <a:rPr lang="en-GB" sz="2000" dirty="0"/>
                        <a:t>Personal Development</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531931"/>
                  </a:ext>
                </a:extLst>
              </a:tr>
            </a:tbl>
          </a:graphicData>
        </a:graphic>
      </p:graphicFrame>
      <p:sp>
        <p:nvSpPr>
          <p:cNvPr id="3" name="Rectangle: Rounded Corners 2">
            <a:extLst>
              <a:ext uri="{FF2B5EF4-FFF2-40B4-BE49-F238E27FC236}">
                <a16:creationId xmlns:a16="http://schemas.microsoft.com/office/drawing/2014/main" id="{2D4C3679-5B7C-4A5A-B929-0A60E24461C3}"/>
              </a:ext>
            </a:extLst>
          </p:cNvPr>
          <p:cNvSpPr/>
          <p:nvPr/>
        </p:nvSpPr>
        <p:spPr>
          <a:xfrm>
            <a:off x="510987" y="5758845"/>
            <a:ext cx="1407458" cy="68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Art</a:t>
            </a:r>
          </a:p>
        </p:txBody>
      </p:sp>
      <p:sp>
        <p:nvSpPr>
          <p:cNvPr id="18" name="Rectangle: Rounded Corners 17">
            <a:extLst>
              <a:ext uri="{FF2B5EF4-FFF2-40B4-BE49-F238E27FC236}">
                <a16:creationId xmlns:a16="http://schemas.microsoft.com/office/drawing/2014/main" id="{0F6025C3-FD51-431C-A6F8-D879B6FE37BD}"/>
              </a:ext>
            </a:extLst>
          </p:cNvPr>
          <p:cNvSpPr/>
          <p:nvPr/>
        </p:nvSpPr>
        <p:spPr>
          <a:xfrm>
            <a:off x="519951" y="1933148"/>
            <a:ext cx="1407459" cy="68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Textiles</a:t>
            </a:r>
          </a:p>
        </p:txBody>
      </p:sp>
      <p:sp>
        <p:nvSpPr>
          <p:cNvPr id="20" name="Rectangle: Rounded Corners 19">
            <a:extLst>
              <a:ext uri="{FF2B5EF4-FFF2-40B4-BE49-F238E27FC236}">
                <a16:creationId xmlns:a16="http://schemas.microsoft.com/office/drawing/2014/main" id="{617AD784-50AF-49E2-8AD2-FE5B5F6155FE}"/>
              </a:ext>
            </a:extLst>
          </p:cNvPr>
          <p:cNvSpPr/>
          <p:nvPr/>
        </p:nvSpPr>
        <p:spPr>
          <a:xfrm>
            <a:off x="502022" y="3490240"/>
            <a:ext cx="1425388" cy="68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Drama</a:t>
            </a:r>
          </a:p>
        </p:txBody>
      </p:sp>
      <p:sp>
        <p:nvSpPr>
          <p:cNvPr id="21" name="Rectangle: Rounded Corners 20">
            <a:extLst>
              <a:ext uri="{FF2B5EF4-FFF2-40B4-BE49-F238E27FC236}">
                <a16:creationId xmlns:a16="http://schemas.microsoft.com/office/drawing/2014/main" id="{A97B8E5E-B1BD-4642-931E-F28BC43A351C}"/>
              </a:ext>
            </a:extLst>
          </p:cNvPr>
          <p:cNvSpPr/>
          <p:nvPr/>
        </p:nvSpPr>
        <p:spPr>
          <a:xfrm>
            <a:off x="502022" y="4268786"/>
            <a:ext cx="1425388" cy="68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Hospitality and catering</a:t>
            </a:r>
          </a:p>
        </p:txBody>
      </p:sp>
      <p:sp>
        <p:nvSpPr>
          <p:cNvPr id="22" name="Rectangle: Rounded Corners 21">
            <a:extLst>
              <a:ext uri="{FF2B5EF4-FFF2-40B4-BE49-F238E27FC236}">
                <a16:creationId xmlns:a16="http://schemas.microsoft.com/office/drawing/2014/main" id="{C2F323EA-36F0-4BB2-B033-6510DD5D853F}"/>
              </a:ext>
            </a:extLst>
          </p:cNvPr>
          <p:cNvSpPr/>
          <p:nvPr/>
        </p:nvSpPr>
        <p:spPr>
          <a:xfrm>
            <a:off x="502022" y="5029403"/>
            <a:ext cx="1425388" cy="68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Music</a:t>
            </a:r>
          </a:p>
        </p:txBody>
      </p:sp>
      <p:sp>
        <p:nvSpPr>
          <p:cNvPr id="23" name="Rectangle: Rounded Corners 22">
            <a:extLst>
              <a:ext uri="{FF2B5EF4-FFF2-40B4-BE49-F238E27FC236}">
                <a16:creationId xmlns:a16="http://schemas.microsoft.com/office/drawing/2014/main" id="{868C41C5-34E2-4048-A09C-620D27CC6B50}"/>
              </a:ext>
            </a:extLst>
          </p:cNvPr>
          <p:cNvSpPr/>
          <p:nvPr/>
        </p:nvSpPr>
        <p:spPr>
          <a:xfrm>
            <a:off x="5711222" y="3786522"/>
            <a:ext cx="140745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Art</a:t>
            </a:r>
          </a:p>
        </p:txBody>
      </p:sp>
      <p:sp>
        <p:nvSpPr>
          <p:cNvPr id="24" name="Rectangle: Rounded Corners 23">
            <a:extLst>
              <a:ext uri="{FF2B5EF4-FFF2-40B4-BE49-F238E27FC236}">
                <a16:creationId xmlns:a16="http://schemas.microsoft.com/office/drawing/2014/main" id="{234AFD95-1097-47B1-9598-F2AFFAB18258}"/>
              </a:ext>
            </a:extLst>
          </p:cNvPr>
          <p:cNvSpPr/>
          <p:nvPr/>
        </p:nvSpPr>
        <p:spPr>
          <a:xfrm>
            <a:off x="2437546" y="3819744"/>
            <a:ext cx="1407459"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Textiles</a:t>
            </a:r>
          </a:p>
        </p:txBody>
      </p:sp>
      <p:sp>
        <p:nvSpPr>
          <p:cNvPr id="25" name="Rectangle: Rounded Corners 24">
            <a:extLst>
              <a:ext uri="{FF2B5EF4-FFF2-40B4-BE49-F238E27FC236}">
                <a16:creationId xmlns:a16="http://schemas.microsoft.com/office/drawing/2014/main" id="{0C14A18B-D811-4BE7-A79A-9166F69364FD}"/>
              </a:ext>
            </a:extLst>
          </p:cNvPr>
          <p:cNvSpPr/>
          <p:nvPr/>
        </p:nvSpPr>
        <p:spPr>
          <a:xfrm>
            <a:off x="2406327" y="5019805"/>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Design and Technology</a:t>
            </a:r>
          </a:p>
        </p:txBody>
      </p:sp>
      <p:sp>
        <p:nvSpPr>
          <p:cNvPr id="19" name="Rectangle: Rounded Corners 18">
            <a:extLst>
              <a:ext uri="{FF2B5EF4-FFF2-40B4-BE49-F238E27FC236}">
                <a16:creationId xmlns:a16="http://schemas.microsoft.com/office/drawing/2014/main" id="{9973EE2B-F10D-47F4-8348-4C07392A3FF7}"/>
              </a:ext>
            </a:extLst>
          </p:cNvPr>
          <p:cNvSpPr/>
          <p:nvPr/>
        </p:nvSpPr>
        <p:spPr>
          <a:xfrm>
            <a:off x="502023" y="2711694"/>
            <a:ext cx="1425388" cy="68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 and Technology</a:t>
            </a:r>
          </a:p>
        </p:txBody>
      </p:sp>
      <p:sp>
        <p:nvSpPr>
          <p:cNvPr id="27" name="Rectangle: Rounded Corners 26">
            <a:extLst>
              <a:ext uri="{FF2B5EF4-FFF2-40B4-BE49-F238E27FC236}">
                <a16:creationId xmlns:a16="http://schemas.microsoft.com/office/drawing/2014/main" id="{5B16506F-7770-4E9C-9C17-04B2524D0D1E}"/>
              </a:ext>
            </a:extLst>
          </p:cNvPr>
          <p:cNvSpPr/>
          <p:nvPr/>
        </p:nvSpPr>
        <p:spPr>
          <a:xfrm>
            <a:off x="4087805" y="4603954"/>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Hospitality and catering</a:t>
            </a:r>
          </a:p>
        </p:txBody>
      </p:sp>
      <p:sp>
        <p:nvSpPr>
          <p:cNvPr id="28" name="Rectangle: Rounded Corners 27">
            <a:extLst>
              <a:ext uri="{FF2B5EF4-FFF2-40B4-BE49-F238E27FC236}">
                <a16:creationId xmlns:a16="http://schemas.microsoft.com/office/drawing/2014/main" id="{9F448E93-95B2-47A8-9A7F-F7401BB50DD5}"/>
              </a:ext>
            </a:extLst>
          </p:cNvPr>
          <p:cNvSpPr/>
          <p:nvPr/>
        </p:nvSpPr>
        <p:spPr>
          <a:xfrm>
            <a:off x="5693292" y="5039763"/>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Music</a:t>
            </a:r>
          </a:p>
        </p:txBody>
      </p:sp>
      <p:sp>
        <p:nvSpPr>
          <p:cNvPr id="29" name="Rectangle: Rounded Corners 28">
            <a:extLst>
              <a:ext uri="{FF2B5EF4-FFF2-40B4-BE49-F238E27FC236}">
                <a16:creationId xmlns:a16="http://schemas.microsoft.com/office/drawing/2014/main" id="{392C692C-8204-48A9-848F-1C2F3C7C2450}"/>
              </a:ext>
            </a:extLst>
          </p:cNvPr>
          <p:cNvSpPr/>
          <p:nvPr/>
        </p:nvSpPr>
        <p:spPr>
          <a:xfrm>
            <a:off x="4088172" y="3381577"/>
            <a:ext cx="1403791" cy="7899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Business and Economics</a:t>
            </a:r>
          </a:p>
        </p:txBody>
      </p:sp>
      <p:sp>
        <p:nvSpPr>
          <p:cNvPr id="31" name="Rectangle: Rounded Corners 30">
            <a:extLst>
              <a:ext uri="{FF2B5EF4-FFF2-40B4-BE49-F238E27FC236}">
                <a16:creationId xmlns:a16="http://schemas.microsoft.com/office/drawing/2014/main" id="{B9549F9F-4FD3-45AC-8A4B-C9187634EA70}"/>
              </a:ext>
            </a:extLst>
          </p:cNvPr>
          <p:cNvSpPr/>
          <p:nvPr/>
        </p:nvSpPr>
        <p:spPr>
          <a:xfrm>
            <a:off x="4077374" y="5725981"/>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Drama</a:t>
            </a:r>
          </a:p>
        </p:txBody>
      </p:sp>
      <p:sp>
        <p:nvSpPr>
          <p:cNvPr id="32" name="Rectangle: Rounded Corners 31">
            <a:extLst>
              <a:ext uri="{FF2B5EF4-FFF2-40B4-BE49-F238E27FC236}">
                <a16:creationId xmlns:a16="http://schemas.microsoft.com/office/drawing/2014/main" id="{0C09A084-CA5B-4761-86C6-43C94BDE04CC}"/>
              </a:ext>
            </a:extLst>
          </p:cNvPr>
          <p:cNvSpPr/>
          <p:nvPr/>
        </p:nvSpPr>
        <p:spPr>
          <a:xfrm>
            <a:off x="2499638" y="2355992"/>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Computer Science</a:t>
            </a:r>
          </a:p>
        </p:txBody>
      </p:sp>
      <p:sp>
        <p:nvSpPr>
          <p:cNvPr id="35" name="Rectangle: Rounded Corners 34">
            <a:extLst>
              <a:ext uri="{FF2B5EF4-FFF2-40B4-BE49-F238E27FC236}">
                <a16:creationId xmlns:a16="http://schemas.microsoft.com/office/drawing/2014/main" id="{DBE0F660-2AD2-488F-ADF2-2602196AD750}"/>
              </a:ext>
            </a:extLst>
          </p:cNvPr>
          <p:cNvSpPr/>
          <p:nvPr/>
        </p:nvSpPr>
        <p:spPr>
          <a:xfrm>
            <a:off x="5711222" y="2390329"/>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Media Studies</a:t>
            </a:r>
          </a:p>
        </p:txBody>
      </p:sp>
      <p:sp>
        <p:nvSpPr>
          <p:cNvPr id="8" name="TextBox 7">
            <a:extLst>
              <a:ext uri="{FF2B5EF4-FFF2-40B4-BE49-F238E27FC236}">
                <a16:creationId xmlns:a16="http://schemas.microsoft.com/office/drawing/2014/main" id="{79DE0A7E-D4D6-4A7F-8F1A-BC11DAA17FD3}"/>
              </a:ext>
            </a:extLst>
          </p:cNvPr>
          <p:cNvSpPr txBox="1"/>
          <p:nvPr/>
        </p:nvSpPr>
        <p:spPr>
          <a:xfrm>
            <a:off x="117790" y="211162"/>
            <a:ext cx="2211779" cy="1569660"/>
          </a:xfrm>
          <a:prstGeom prst="rect">
            <a:avLst/>
          </a:prstGeom>
          <a:solidFill>
            <a:schemeClr val="bg1"/>
          </a:solidFill>
          <a:ln>
            <a:solidFill>
              <a:schemeClr val="accent1"/>
            </a:solidFill>
          </a:ln>
        </p:spPr>
        <p:txBody>
          <a:bodyPr wrap="square" rtlCol="0">
            <a:spAutoFit/>
          </a:bodyPr>
          <a:lstStyle/>
          <a:p>
            <a:pPr algn="ctr"/>
            <a:r>
              <a:rPr lang="en-GB" sz="2800" dirty="0"/>
              <a:t>Creative Subjects</a:t>
            </a:r>
          </a:p>
          <a:p>
            <a:pPr algn="ctr"/>
            <a:r>
              <a:rPr lang="en-GB" sz="2000" dirty="0"/>
              <a:t>Select one subject from this group</a:t>
            </a:r>
          </a:p>
        </p:txBody>
      </p:sp>
      <p:sp>
        <p:nvSpPr>
          <p:cNvPr id="37" name="TextBox 36">
            <a:extLst>
              <a:ext uri="{FF2B5EF4-FFF2-40B4-BE49-F238E27FC236}">
                <a16:creationId xmlns:a16="http://schemas.microsoft.com/office/drawing/2014/main" id="{D54B84FA-ED41-444B-ADA5-1771EB28647C}"/>
              </a:ext>
            </a:extLst>
          </p:cNvPr>
          <p:cNvSpPr txBox="1"/>
          <p:nvPr/>
        </p:nvSpPr>
        <p:spPr>
          <a:xfrm>
            <a:off x="2620108" y="199794"/>
            <a:ext cx="4705165" cy="1569660"/>
          </a:xfrm>
          <a:prstGeom prst="rect">
            <a:avLst/>
          </a:prstGeom>
          <a:solidFill>
            <a:schemeClr val="bg1"/>
          </a:solidFill>
          <a:ln>
            <a:solidFill>
              <a:schemeClr val="accent1"/>
            </a:solidFill>
          </a:ln>
        </p:spPr>
        <p:txBody>
          <a:bodyPr wrap="square" rtlCol="0">
            <a:spAutoFit/>
          </a:bodyPr>
          <a:lstStyle/>
          <a:p>
            <a:pPr algn="ctr"/>
            <a:r>
              <a:rPr lang="en-GB" sz="2800" dirty="0"/>
              <a:t>Pick 2 further subjects from this list</a:t>
            </a:r>
          </a:p>
          <a:p>
            <a:pPr algn="ctr"/>
            <a:r>
              <a:rPr lang="en-GB" sz="2000" i="1" dirty="0"/>
              <a:t>Note: You cannot choose both Art and Textiles.</a:t>
            </a:r>
          </a:p>
        </p:txBody>
      </p:sp>
      <p:sp>
        <p:nvSpPr>
          <p:cNvPr id="38" name="TextBox 37">
            <a:extLst>
              <a:ext uri="{FF2B5EF4-FFF2-40B4-BE49-F238E27FC236}">
                <a16:creationId xmlns:a16="http://schemas.microsoft.com/office/drawing/2014/main" id="{B5A83175-7F2E-473D-977C-C7233801D782}"/>
              </a:ext>
            </a:extLst>
          </p:cNvPr>
          <p:cNvSpPr txBox="1"/>
          <p:nvPr/>
        </p:nvSpPr>
        <p:spPr>
          <a:xfrm>
            <a:off x="7848600" y="287953"/>
            <a:ext cx="4023965" cy="461665"/>
          </a:xfrm>
          <a:prstGeom prst="rect">
            <a:avLst/>
          </a:prstGeom>
          <a:solidFill>
            <a:schemeClr val="bg1"/>
          </a:solidFill>
          <a:ln>
            <a:solidFill>
              <a:schemeClr val="accent1"/>
            </a:solidFill>
          </a:ln>
        </p:spPr>
        <p:txBody>
          <a:bodyPr wrap="square" lIns="91440" tIns="45720" rIns="91440" bIns="45720" rtlCol="0" anchor="t">
            <a:spAutoFit/>
          </a:bodyPr>
          <a:lstStyle/>
          <a:p>
            <a:pPr algn="ctr"/>
            <a:r>
              <a:rPr lang="en-GB" sz="2400" dirty="0"/>
              <a:t>Choose a Humanities subject </a:t>
            </a:r>
            <a:endParaRPr lang="en-GB" sz="2400">
              <a:ea typeface="Calibri"/>
              <a:cs typeface="Calibri"/>
            </a:endParaRPr>
          </a:p>
        </p:txBody>
      </p:sp>
      <p:sp>
        <p:nvSpPr>
          <p:cNvPr id="39" name="Rectangle: Rounded Corners 38">
            <a:extLst>
              <a:ext uri="{FF2B5EF4-FFF2-40B4-BE49-F238E27FC236}">
                <a16:creationId xmlns:a16="http://schemas.microsoft.com/office/drawing/2014/main" id="{59EE2C6D-36A4-4F0B-8634-59E22AB1FB96}"/>
              </a:ext>
            </a:extLst>
          </p:cNvPr>
          <p:cNvSpPr/>
          <p:nvPr/>
        </p:nvSpPr>
        <p:spPr>
          <a:xfrm>
            <a:off x="7846371" y="896439"/>
            <a:ext cx="1425388" cy="6813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Geography</a:t>
            </a:r>
          </a:p>
        </p:txBody>
      </p:sp>
      <p:sp>
        <p:nvSpPr>
          <p:cNvPr id="40" name="Rectangle: Rounded Corners 39">
            <a:extLst>
              <a:ext uri="{FF2B5EF4-FFF2-40B4-BE49-F238E27FC236}">
                <a16:creationId xmlns:a16="http://schemas.microsoft.com/office/drawing/2014/main" id="{0DE39CD8-E9F1-419D-9515-4505EAD03CD9}"/>
              </a:ext>
            </a:extLst>
          </p:cNvPr>
          <p:cNvSpPr/>
          <p:nvPr/>
        </p:nvSpPr>
        <p:spPr>
          <a:xfrm>
            <a:off x="10424113" y="896439"/>
            <a:ext cx="1425388" cy="6813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History</a:t>
            </a:r>
          </a:p>
        </p:txBody>
      </p:sp>
      <p:sp>
        <p:nvSpPr>
          <p:cNvPr id="43" name="Rectangle: Rounded Corners 42">
            <a:extLst>
              <a:ext uri="{FF2B5EF4-FFF2-40B4-BE49-F238E27FC236}">
                <a16:creationId xmlns:a16="http://schemas.microsoft.com/office/drawing/2014/main" id="{2C0B3698-C3D2-4211-855D-19D6B2D02D32}"/>
              </a:ext>
            </a:extLst>
          </p:cNvPr>
          <p:cNvSpPr/>
          <p:nvPr/>
        </p:nvSpPr>
        <p:spPr>
          <a:xfrm>
            <a:off x="7723217" y="4319225"/>
            <a:ext cx="1279393" cy="565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Design and Technology</a:t>
            </a:r>
          </a:p>
        </p:txBody>
      </p:sp>
      <p:sp>
        <p:nvSpPr>
          <p:cNvPr id="44" name="Rectangle: Rounded Corners 43">
            <a:extLst>
              <a:ext uri="{FF2B5EF4-FFF2-40B4-BE49-F238E27FC236}">
                <a16:creationId xmlns:a16="http://schemas.microsoft.com/office/drawing/2014/main" id="{7A5D11FB-1773-441B-9A01-31F4081F813B}"/>
              </a:ext>
            </a:extLst>
          </p:cNvPr>
          <p:cNvSpPr/>
          <p:nvPr/>
        </p:nvSpPr>
        <p:spPr>
          <a:xfrm>
            <a:off x="9208620" y="4296694"/>
            <a:ext cx="1213672" cy="5571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Psychology</a:t>
            </a:r>
          </a:p>
        </p:txBody>
      </p:sp>
      <p:sp>
        <p:nvSpPr>
          <p:cNvPr id="45" name="Rectangle: Rounded Corners 44">
            <a:extLst>
              <a:ext uri="{FF2B5EF4-FFF2-40B4-BE49-F238E27FC236}">
                <a16:creationId xmlns:a16="http://schemas.microsoft.com/office/drawing/2014/main" id="{C23E9CE8-2C0F-4A29-8311-8A456B291327}"/>
              </a:ext>
            </a:extLst>
          </p:cNvPr>
          <p:cNvSpPr/>
          <p:nvPr/>
        </p:nvSpPr>
        <p:spPr>
          <a:xfrm>
            <a:off x="10646276" y="4306987"/>
            <a:ext cx="1274969" cy="5552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Computer Science</a:t>
            </a:r>
          </a:p>
        </p:txBody>
      </p:sp>
      <p:sp>
        <p:nvSpPr>
          <p:cNvPr id="46" name="Rectangle: Rounded Corners 45">
            <a:extLst>
              <a:ext uri="{FF2B5EF4-FFF2-40B4-BE49-F238E27FC236}">
                <a16:creationId xmlns:a16="http://schemas.microsoft.com/office/drawing/2014/main" id="{929E7D46-FD90-4FE9-9A09-D0AE6785A910}"/>
              </a:ext>
            </a:extLst>
          </p:cNvPr>
          <p:cNvSpPr/>
          <p:nvPr/>
        </p:nvSpPr>
        <p:spPr>
          <a:xfrm>
            <a:off x="9896263" y="5087638"/>
            <a:ext cx="1967755" cy="5456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History</a:t>
            </a:r>
          </a:p>
        </p:txBody>
      </p:sp>
      <p:sp>
        <p:nvSpPr>
          <p:cNvPr id="41" name="Rectangle: Rounded Corners 40">
            <a:extLst>
              <a:ext uri="{FF2B5EF4-FFF2-40B4-BE49-F238E27FC236}">
                <a16:creationId xmlns:a16="http://schemas.microsoft.com/office/drawing/2014/main" id="{BA249273-8381-4F8C-AD3C-513DB2B763B1}"/>
              </a:ext>
            </a:extLst>
          </p:cNvPr>
          <p:cNvSpPr/>
          <p:nvPr/>
        </p:nvSpPr>
        <p:spPr>
          <a:xfrm>
            <a:off x="4102005" y="2381581"/>
            <a:ext cx="1425388" cy="6813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Health and Social Care</a:t>
            </a:r>
          </a:p>
        </p:txBody>
      </p:sp>
      <p:sp>
        <p:nvSpPr>
          <p:cNvPr id="4" name="TextBox 3">
            <a:extLst>
              <a:ext uri="{FF2B5EF4-FFF2-40B4-BE49-F238E27FC236}">
                <a16:creationId xmlns:a16="http://schemas.microsoft.com/office/drawing/2014/main" id="{5A0F8A29-B350-6940-B600-E75ABB828CD4}"/>
              </a:ext>
            </a:extLst>
          </p:cNvPr>
          <p:cNvSpPr txBox="1"/>
          <p:nvPr/>
        </p:nvSpPr>
        <p:spPr>
          <a:xfrm>
            <a:off x="7844425" y="1880846"/>
            <a:ext cx="2061555" cy="461665"/>
          </a:xfrm>
          <a:prstGeom prst="rect">
            <a:avLst/>
          </a:prstGeom>
          <a:solidFill>
            <a:schemeClr val="bg1"/>
          </a:solidFill>
          <a:ln>
            <a:solidFill>
              <a:schemeClr val="accent1"/>
            </a:solidFill>
          </a:ln>
        </p:spPr>
        <p:txBody>
          <a:bodyPr wrap="square" lIns="91440" tIns="45720" rIns="91440" bIns="45720" rtlCol="0" anchor="t">
            <a:spAutoFit/>
          </a:bodyPr>
          <a:lstStyle/>
          <a:p>
            <a:pPr algn="ctr"/>
            <a:r>
              <a:rPr lang="en-GB" sz="2400" dirty="0"/>
              <a:t>Language </a:t>
            </a:r>
            <a:endParaRPr lang="en-GB" sz="2400" dirty="0">
              <a:ea typeface="Calibri"/>
              <a:cs typeface="Calibri"/>
            </a:endParaRPr>
          </a:p>
        </p:txBody>
      </p:sp>
      <p:sp>
        <p:nvSpPr>
          <p:cNvPr id="6" name="Rectangle: Rounded Corners 5">
            <a:extLst>
              <a:ext uri="{FF2B5EF4-FFF2-40B4-BE49-F238E27FC236}">
                <a16:creationId xmlns:a16="http://schemas.microsoft.com/office/drawing/2014/main" id="{CE1DDFC4-2FAF-9C3F-0950-605D20DCBB6D}"/>
              </a:ext>
            </a:extLst>
          </p:cNvPr>
          <p:cNvSpPr/>
          <p:nvPr/>
        </p:nvSpPr>
        <p:spPr>
          <a:xfrm>
            <a:off x="10420469" y="1716893"/>
            <a:ext cx="1414950" cy="775263"/>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GB" dirty="0"/>
              <a:t>Continue with current language</a:t>
            </a:r>
          </a:p>
        </p:txBody>
      </p:sp>
    </p:spTree>
    <p:extLst>
      <p:ext uri="{BB962C8B-B14F-4D97-AF65-F5344CB8AC3E}">
        <p14:creationId xmlns:p14="http://schemas.microsoft.com/office/powerpoint/2010/main" val="9925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ppt_x"/>
                                          </p:val>
                                        </p:tav>
                                        <p:tav tm="100000">
                                          <p:val>
                                            <p:strVal val="#ppt_x"/>
                                          </p:val>
                                        </p:tav>
                                      </p:tavLst>
                                    </p:anim>
                                    <p:anim calcmode="lin" valueType="num">
                                      <p:cBhvr additive="base">
                                        <p:cTn id="8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ppt_x"/>
                                          </p:val>
                                        </p:tav>
                                        <p:tav tm="100000">
                                          <p:val>
                                            <p:strVal val="#ppt_x"/>
                                          </p:val>
                                        </p:tav>
                                      </p:tavLst>
                                    </p:anim>
                                    <p:anim calcmode="lin" valueType="num">
                                      <p:cBhvr additive="base">
                                        <p:cTn id="1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500" fill="hold"/>
                                        <p:tgtEl>
                                          <p:spTgt spid="46"/>
                                        </p:tgtEl>
                                        <p:attrNameLst>
                                          <p:attrName>ppt_x</p:attrName>
                                        </p:attrNameLst>
                                      </p:cBhvr>
                                      <p:tavLst>
                                        <p:tav tm="0">
                                          <p:val>
                                            <p:strVal val="#ppt_x"/>
                                          </p:val>
                                        </p:tav>
                                        <p:tav tm="100000">
                                          <p:val>
                                            <p:strVal val="#ppt_x"/>
                                          </p:val>
                                        </p:tav>
                                      </p:tavLst>
                                    </p:anim>
                                    <p:anim calcmode="lin" valueType="num">
                                      <p:cBhvr additive="base">
                                        <p:cTn id="1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anim calcmode="lin" valueType="num">
                                      <p:cBhvr additive="base">
                                        <p:cTn id="125" dur="500" fill="hold"/>
                                        <p:tgtEl>
                                          <p:spTgt spid="4"/>
                                        </p:tgtEl>
                                        <p:attrNameLst>
                                          <p:attrName>ppt_x</p:attrName>
                                        </p:attrNameLst>
                                      </p:cBhvr>
                                      <p:tavLst>
                                        <p:tav tm="0">
                                          <p:val>
                                            <p:strVal val="#ppt_x"/>
                                          </p:val>
                                        </p:tav>
                                        <p:tav tm="100000">
                                          <p:val>
                                            <p:strVal val="#ppt_x"/>
                                          </p:val>
                                        </p:tav>
                                      </p:tavLst>
                                    </p:anim>
                                    <p:anim calcmode="lin" valueType="num">
                                      <p:cBhvr additive="base">
                                        <p:cTn id="1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6"/>
                                        </p:tgtEl>
                                        <p:attrNameLst>
                                          <p:attrName>style.visibility</p:attrName>
                                        </p:attrNameLst>
                                      </p:cBhvr>
                                      <p:to>
                                        <p:strVal val="visible"/>
                                      </p:to>
                                    </p:set>
                                    <p:anim calcmode="lin" valueType="num">
                                      <p:cBhvr additive="base">
                                        <p:cTn id="131" dur="500" fill="hold"/>
                                        <p:tgtEl>
                                          <p:spTgt spid="6"/>
                                        </p:tgtEl>
                                        <p:attrNameLst>
                                          <p:attrName>ppt_x</p:attrName>
                                        </p:attrNameLst>
                                      </p:cBhvr>
                                      <p:tavLst>
                                        <p:tav tm="0">
                                          <p:val>
                                            <p:strVal val="#ppt_x"/>
                                          </p:val>
                                        </p:tav>
                                        <p:tav tm="100000">
                                          <p:val>
                                            <p:strVal val="#ppt_x"/>
                                          </p:val>
                                        </p:tav>
                                      </p:tavLst>
                                    </p:anim>
                                    <p:anim calcmode="lin" valueType="num">
                                      <p:cBhvr additive="base">
                                        <p:cTn id="1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0" grpId="0" animBg="1"/>
      <p:bldP spid="21" grpId="0" animBg="1"/>
      <p:bldP spid="22" grpId="0" animBg="1"/>
      <p:bldP spid="23" grpId="0" animBg="1"/>
      <p:bldP spid="24" grpId="0" animBg="1"/>
      <p:bldP spid="25" grpId="0" animBg="1"/>
      <p:bldP spid="19" grpId="0" animBg="1"/>
      <p:bldP spid="27" grpId="0" animBg="1"/>
      <p:bldP spid="28" grpId="0" animBg="1"/>
      <p:bldP spid="29" grpId="0" animBg="1"/>
      <p:bldP spid="31" grpId="0" animBg="1"/>
      <p:bldP spid="32" grpId="0" animBg="1"/>
      <p:bldP spid="35" grpId="0" animBg="1"/>
      <p:bldP spid="8" grpId="0" animBg="1"/>
      <p:bldP spid="37" grpId="0" animBg="1"/>
      <p:bldP spid="38" grpId="0" animBg="1"/>
      <p:bldP spid="39" grpId="0" animBg="1"/>
      <p:bldP spid="40" grpId="0" animBg="1"/>
      <p:bldP spid="43" grpId="0" animBg="1"/>
      <p:bldP spid="44" grpId="0" animBg="1"/>
      <p:bldP spid="45" grpId="0" animBg="1"/>
      <p:bldP spid="46" grpId="0" animBg="1"/>
      <p:bldP spid="41"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251A5-C119-44EB-8F95-AE6C99300515}"/>
              </a:ext>
            </a:extLst>
          </p:cNvPr>
          <p:cNvSpPr txBox="1"/>
          <p:nvPr/>
        </p:nvSpPr>
        <p:spPr>
          <a:xfrm>
            <a:off x="473326" y="384808"/>
            <a:ext cx="8193741" cy="769441"/>
          </a:xfrm>
          <a:prstGeom prst="rect">
            <a:avLst/>
          </a:prstGeom>
          <a:solidFill>
            <a:schemeClr val="bg1"/>
          </a:solidFill>
          <a:ln w="38100">
            <a:solidFill>
              <a:schemeClr val="accent1"/>
            </a:solidFill>
          </a:ln>
        </p:spPr>
        <p:txBody>
          <a:bodyPr wrap="square" rtlCol="0" anchor="ctr">
            <a:spAutoFit/>
          </a:bodyPr>
          <a:lstStyle/>
          <a:p>
            <a:pPr algn="ctr"/>
            <a:r>
              <a:rPr lang="en-GB" sz="4400" dirty="0">
                <a:latin typeface="Franklin Gothic Book" panose="020B0503020102020204" pitchFamily="34" charset="0"/>
              </a:rPr>
              <a:t>Why these choices matter…</a:t>
            </a:r>
          </a:p>
        </p:txBody>
      </p:sp>
      <p:sp>
        <p:nvSpPr>
          <p:cNvPr id="7" name="Content Placeholder 2">
            <a:extLst>
              <a:ext uri="{FF2B5EF4-FFF2-40B4-BE49-F238E27FC236}">
                <a16:creationId xmlns:a16="http://schemas.microsoft.com/office/drawing/2014/main" id="{6612A578-753C-43A3-AA92-DB795E6C3F72}"/>
              </a:ext>
            </a:extLst>
          </p:cNvPr>
          <p:cNvSpPr>
            <a:spLocks noGrp="1"/>
          </p:cNvSpPr>
          <p:nvPr>
            <p:ph idx="1"/>
          </p:nvPr>
        </p:nvSpPr>
        <p:spPr>
          <a:xfrm>
            <a:off x="372585" y="1535837"/>
            <a:ext cx="11262953" cy="5083713"/>
          </a:xfrm>
          <a:solidFill>
            <a:schemeClr val="bg1"/>
          </a:solidFill>
          <a:ln>
            <a:solidFill>
              <a:schemeClr val="accent1"/>
            </a:solidFill>
          </a:ln>
        </p:spPr>
        <p:txBody>
          <a:bodyPr vert="horz" lIns="91440" tIns="45720" rIns="91440" bIns="45720" rtlCol="0" anchor="t">
            <a:normAutofit fontScale="92500" lnSpcReduction="20000"/>
          </a:bodyPr>
          <a:lstStyle/>
          <a:p>
            <a:pPr marL="0" indent="0" algn="ctr">
              <a:buNone/>
            </a:pPr>
            <a:endParaRPr lang="en-GB" b="1" dirty="0"/>
          </a:p>
          <a:p>
            <a:pPr marL="0" indent="0" algn="ctr">
              <a:buNone/>
            </a:pPr>
            <a:r>
              <a:rPr lang="en-GB" b="1" dirty="0">
                <a:latin typeface="Franklin Gothic Book"/>
              </a:rPr>
              <a:t>You will only be able to continue to study subjects in year 10 and 11 if you have done them in year 9</a:t>
            </a:r>
          </a:p>
          <a:p>
            <a:pPr fontAlgn="base"/>
            <a:endParaRPr lang="en-GB" sz="1500" dirty="0">
              <a:latin typeface="Franklin Gothic Book"/>
            </a:endParaRPr>
          </a:p>
          <a:p>
            <a:pPr fontAlgn="base"/>
            <a:r>
              <a:rPr lang="en-GB" dirty="0">
                <a:latin typeface="Franklin Gothic Book"/>
              </a:rPr>
              <a:t>The options process involves 2 distinct phases: </a:t>
            </a:r>
          </a:p>
          <a:p>
            <a:pPr lvl="1" fontAlgn="base"/>
            <a:r>
              <a:rPr lang="en-GB" dirty="0">
                <a:latin typeface="Franklin Gothic Book"/>
              </a:rPr>
              <a:t>Phase 1 (Now) – students select </a:t>
            </a:r>
            <a:r>
              <a:rPr lang="en-GB" b="1" dirty="0">
                <a:latin typeface="Franklin Gothic Book"/>
              </a:rPr>
              <a:t>3 subjects </a:t>
            </a:r>
            <a:r>
              <a:rPr lang="en-GB" dirty="0">
                <a:latin typeface="Franklin Gothic Book"/>
              </a:rPr>
              <a:t>to trial options in year 9. </a:t>
            </a:r>
          </a:p>
          <a:p>
            <a:pPr lvl="2" fontAlgn="base"/>
            <a:r>
              <a:rPr lang="en-GB" dirty="0">
                <a:latin typeface="Franklin Gothic Book"/>
              </a:rPr>
              <a:t>In the Autumn term of Year 9 there is a short opportunity for students to change and trial a different subject.  However, this is only if there is capacity within groups, and if timetables allow the change.</a:t>
            </a:r>
          </a:p>
          <a:p>
            <a:pPr marL="914400" lvl="2" indent="0" fontAlgn="base">
              <a:buNone/>
            </a:pPr>
            <a:endParaRPr lang="en-GB" dirty="0">
              <a:latin typeface="Franklin Gothic Book"/>
            </a:endParaRPr>
          </a:p>
          <a:p>
            <a:pPr lvl="1" fontAlgn="base"/>
            <a:r>
              <a:rPr lang="en-GB" dirty="0">
                <a:latin typeface="Franklin Gothic Book"/>
              </a:rPr>
              <a:t>Phase 2 (Spring term of year 9) – students select </a:t>
            </a:r>
            <a:r>
              <a:rPr lang="en-GB" b="1" dirty="0">
                <a:latin typeface="Franklin Gothic Book"/>
              </a:rPr>
              <a:t>4 final options </a:t>
            </a:r>
            <a:r>
              <a:rPr lang="en-GB" dirty="0">
                <a:latin typeface="Franklin Gothic Book"/>
              </a:rPr>
              <a:t>for study at GCSE or equivalent level in years 10 and 11. </a:t>
            </a:r>
          </a:p>
          <a:p>
            <a:endParaRPr lang="en-GB" sz="1500" b="1" dirty="0">
              <a:latin typeface="Franklin Gothic Book"/>
            </a:endParaRPr>
          </a:p>
          <a:p>
            <a:pPr marL="0" indent="0">
              <a:buNone/>
            </a:pPr>
            <a:r>
              <a:rPr lang="en-GB" b="1" dirty="0">
                <a:latin typeface="Franklin Gothic Book"/>
              </a:rPr>
              <a:t>EXAMPLE</a:t>
            </a:r>
          </a:p>
          <a:p>
            <a:pPr lvl="1"/>
            <a:r>
              <a:rPr lang="en-GB" dirty="0">
                <a:latin typeface="Franklin Gothic Book"/>
              </a:rPr>
              <a:t>If you do not do textiles in year 9 you will not be allowed to do this in year 10</a:t>
            </a:r>
          </a:p>
          <a:p>
            <a:pPr lvl="1"/>
            <a:r>
              <a:rPr lang="en-GB" dirty="0">
                <a:latin typeface="Franklin Gothic Book"/>
              </a:rPr>
              <a:t>If you do not do History in year 9 you will not be allowed to do this in year 10</a:t>
            </a:r>
          </a:p>
          <a:p>
            <a:pPr marL="457200" lvl="1" indent="0">
              <a:buNone/>
            </a:pPr>
            <a:endParaRPr lang="en-GB" dirty="0"/>
          </a:p>
          <a:p>
            <a:endParaRPr lang="en-GB" dirty="0"/>
          </a:p>
        </p:txBody>
      </p:sp>
      <p:pic>
        <p:nvPicPr>
          <p:cNvPr id="2050" name="Picture 2" descr="Learn English vocabulary: 16 words to ...">
            <a:extLst>
              <a:ext uri="{FF2B5EF4-FFF2-40B4-BE49-F238E27FC236}">
                <a16:creationId xmlns:a16="http://schemas.microsoft.com/office/drawing/2014/main" id="{DD64334D-023B-4835-B764-60A962F71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888" y="105284"/>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7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additive="base">
                                        <p:cTn id="4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 calcmode="lin" valueType="num">
                                      <p:cBhvr additive="base">
                                        <p:cTn id="4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7544E0-B610-E8EA-6C44-85BB934B7D48}"/>
              </a:ext>
            </a:extLst>
          </p:cNvPr>
          <p:cNvSpPr txBox="1"/>
          <p:nvPr/>
        </p:nvSpPr>
        <p:spPr>
          <a:xfrm>
            <a:off x="1669376" y="355871"/>
            <a:ext cx="8193741" cy="769441"/>
          </a:xfrm>
          <a:prstGeom prst="rect">
            <a:avLst/>
          </a:prstGeom>
          <a:solidFill>
            <a:schemeClr val="bg1"/>
          </a:solidFill>
          <a:ln w="38100">
            <a:solidFill>
              <a:schemeClr val="accent1"/>
            </a:solidFill>
          </a:ln>
        </p:spPr>
        <p:txBody>
          <a:bodyPr wrap="square" lIns="91440" tIns="45720" rIns="91440" bIns="45720" rtlCol="0" anchor="ctr">
            <a:spAutoFit/>
          </a:bodyPr>
          <a:lstStyle/>
          <a:p>
            <a:pPr algn="ctr"/>
            <a:r>
              <a:rPr lang="en-GB" sz="4400" dirty="0">
                <a:latin typeface="Franklin Gothic Book"/>
              </a:rPr>
              <a:t>Year 8 Option Blocks</a:t>
            </a:r>
          </a:p>
        </p:txBody>
      </p:sp>
      <p:pic>
        <p:nvPicPr>
          <p:cNvPr id="7" name="Picture 6" descr="A circular blue puzzle with white text&#10;&#10;Description automatically generated">
            <a:extLst>
              <a:ext uri="{FF2B5EF4-FFF2-40B4-BE49-F238E27FC236}">
                <a16:creationId xmlns:a16="http://schemas.microsoft.com/office/drawing/2014/main" id="{797D05BF-E653-4B2E-9CE5-4F9E70404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5315" y="0"/>
            <a:ext cx="1636685" cy="1561136"/>
          </a:xfrm>
          <a:prstGeom prst="rect">
            <a:avLst/>
          </a:prstGeom>
        </p:spPr>
      </p:pic>
      <p:graphicFrame>
        <p:nvGraphicFramePr>
          <p:cNvPr id="2" name="Table 1">
            <a:extLst>
              <a:ext uri="{FF2B5EF4-FFF2-40B4-BE49-F238E27FC236}">
                <a16:creationId xmlns:a16="http://schemas.microsoft.com/office/drawing/2014/main" id="{8B20D21D-7843-A950-7B1E-AEA2736CC126}"/>
              </a:ext>
            </a:extLst>
          </p:cNvPr>
          <p:cNvGraphicFramePr>
            <a:graphicFrameLocks noGrp="1"/>
          </p:cNvGraphicFramePr>
          <p:nvPr>
            <p:extLst>
              <p:ext uri="{D42A27DB-BD31-4B8C-83A1-F6EECF244321}">
                <p14:modId xmlns:p14="http://schemas.microsoft.com/office/powerpoint/2010/main" val="2139928162"/>
              </p:ext>
            </p:extLst>
          </p:nvPr>
        </p:nvGraphicFramePr>
        <p:xfrm>
          <a:off x="1233663" y="1415795"/>
          <a:ext cx="9321512" cy="5027972"/>
        </p:xfrm>
        <a:graphic>
          <a:graphicData uri="http://schemas.openxmlformats.org/drawingml/2006/table">
            <a:tbl>
              <a:tblPr firstRow="1" bandRow="1">
                <a:tableStyleId>{5C22544A-7EE6-4342-B048-85BDC9FD1C3A}</a:tableStyleId>
              </a:tblPr>
              <a:tblGrid>
                <a:gridCol w="2330378">
                  <a:extLst>
                    <a:ext uri="{9D8B030D-6E8A-4147-A177-3AD203B41FA5}">
                      <a16:colId xmlns:a16="http://schemas.microsoft.com/office/drawing/2014/main" val="1548648004"/>
                    </a:ext>
                  </a:extLst>
                </a:gridCol>
                <a:gridCol w="2330378">
                  <a:extLst>
                    <a:ext uri="{9D8B030D-6E8A-4147-A177-3AD203B41FA5}">
                      <a16:colId xmlns:a16="http://schemas.microsoft.com/office/drawing/2014/main" val="52250935"/>
                    </a:ext>
                  </a:extLst>
                </a:gridCol>
                <a:gridCol w="2330378">
                  <a:extLst>
                    <a:ext uri="{9D8B030D-6E8A-4147-A177-3AD203B41FA5}">
                      <a16:colId xmlns:a16="http://schemas.microsoft.com/office/drawing/2014/main" val="3993450574"/>
                    </a:ext>
                  </a:extLst>
                </a:gridCol>
                <a:gridCol w="2330378">
                  <a:extLst>
                    <a:ext uri="{9D8B030D-6E8A-4147-A177-3AD203B41FA5}">
                      <a16:colId xmlns:a16="http://schemas.microsoft.com/office/drawing/2014/main" val="1522970511"/>
                    </a:ext>
                  </a:extLst>
                </a:gridCol>
              </a:tblGrid>
              <a:tr h="555953">
                <a:tc>
                  <a:txBody>
                    <a:bodyPr/>
                    <a:lstStyle/>
                    <a:p>
                      <a:pPr algn="ctr"/>
                      <a:r>
                        <a:rPr lang="en-US" sz="2000" dirty="0">
                          <a:latin typeface="Franklin Gothic Book"/>
                        </a:rPr>
                        <a:t>Block J</a:t>
                      </a:r>
                    </a:p>
                  </a:txBody>
                  <a:tcPr>
                    <a:lnL w="12700">
                      <a:solidFill>
                        <a:schemeClr val="tx1"/>
                      </a:solidFill>
                    </a:lnL>
                    <a:lnR w="0">
                      <a:noFill/>
                    </a:lnR>
                    <a:lnT w="12700">
                      <a:solidFill>
                        <a:schemeClr val="tx1"/>
                      </a:solidFill>
                    </a:lnT>
                    <a:lnB w="12700">
                      <a:solidFill>
                        <a:schemeClr val="tx1"/>
                      </a:solidFill>
                    </a:lnB>
                  </a:tcPr>
                </a:tc>
                <a:tc>
                  <a:txBody>
                    <a:bodyPr/>
                    <a:lstStyle/>
                    <a:p>
                      <a:pPr algn="ctr"/>
                      <a:r>
                        <a:rPr lang="en-US" sz="2000" dirty="0">
                          <a:latin typeface="Franklin Gothic Book"/>
                        </a:rPr>
                        <a:t>Block K</a:t>
                      </a:r>
                    </a:p>
                  </a:txBody>
                  <a:tcPr>
                    <a:lnL w="0">
                      <a:noFill/>
                    </a:lnL>
                    <a:lnR w="0">
                      <a:noFill/>
                    </a:lnR>
                    <a:lnT w="12700">
                      <a:solidFill>
                        <a:schemeClr val="tx1"/>
                      </a:solidFill>
                    </a:lnT>
                    <a:lnB w="12700">
                      <a:solidFill>
                        <a:schemeClr val="tx1"/>
                      </a:solidFill>
                    </a:lnB>
                  </a:tcPr>
                </a:tc>
                <a:tc>
                  <a:txBody>
                    <a:bodyPr/>
                    <a:lstStyle/>
                    <a:p>
                      <a:pPr algn="ctr"/>
                      <a:r>
                        <a:rPr lang="en-US" sz="2000" dirty="0">
                          <a:latin typeface="Franklin Gothic Book"/>
                        </a:rPr>
                        <a:t>Block L</a:t>
                      </a:r>
                    </a:p>
                  </a:txBody>
                  <a:tcPr>
                    <a:lnL w="0">
                      <a:noFill/>
                    </a:lnL>
                    <a:lnR w="0">
                      <a:noFill/>
                    </a:lnR>
                    <a:lnT w="12700">
                      <a:solidFill>
                        <a:schemeClr val="tx1"/>
                      </a:solidFill>
                    </a:lnT>
                    <a:lnB w="12700">
                      <a:solidFill>
                        <a:schemeClr val="tx1"/>
                      </a:solidFill>
                    </a:lnB>
                  </a:tcPr>
                </a:tc>
                <a:tc>
                  <a:txBody>
                    <a:bodyPr/>
                    <a:lstStyle/>
                    <a:p>
                      <a:pPr algn="ctr"/>
                      <a:r>
                        <a:rPr lang="en-US" sz="2000" dirty="0">
                          <a:latin typeface="Franklin Gothic Book"/>
                        </a:rPr>
                        <a:t>Block M</a:t>
                      </a:r>
                    </a:p>
                  </a:txBody>
                  <a:tcPr>
                    <a:lnL w="0">
                      <a:no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36466554"/>
                  </a:ext>
                </a:extLst>
              </a:tr>
              <a:tr h="555953">
                <a:tc>
                  <a:txBody>
                    <a:bodyPr/>
                    <a:lstStyle/>
                    <a:p>
                      <a:pPr algn="ctr"/>
                      <a:r>
                        <a:rPr lang="en-US" sz="2000" dirty="0">
                          <a:latin typeface="Franklin Gothic Book"/>
                        </a:rPr>
                        <a:t>Art*</a:t>
                      </a:r>
                    </a:p>
                  </a:txBody>
                  <a:tcPr>
                    <a:lnL w="12700">
                      <a:solidFill>
                        <a:schemeClr val="tx1"/>
                      </a:solidFill>
                    </a:lnL>
                    <a:lnR w="12700">
                      <a:solidFill>
                        <a:schemeClr val="tx1"/>
                      </a:solidFill>
                    </a:lnR>
                    <a:lnT w="12700">
                      <a:solidFill>
                        <a:schemeClr val="tx1"/>
                      </a:solidFill>
                    </a:lnT>
                    <a:lnB w="0">
                      <a:noFill/>
                    </a:lnB>
                  </a:tcPr>
                </a:tc>
                <a:tc>
                  <a:txBody>
                    <a:bodyPr/>
                    <a:lstStyle/>
                    <a:p>
                      <a:pPr algn="ctr"/>
                      <a:r>
                        <a:rPr lang="en-US" sz="2000" dirty="0">
                          <a:latin typeface="Franklin Gothic Book"/>
                        </a:rPr>
                        <a:t>Business</a:t>
                      </a:r>
                    </a:p>
                  </a:txBody>
                  <a:tcPr>
                    <a:lnL w="12700">
                      <a:solidFill>
                        <a:schemeClr val="tx1"/>
                      </a:solidFill>
                    </a:lnL>
                    <a:lnR w="12700">
                      <a:solidFill>
                        <a:schemeClr val="tx1"/>
                      </a:solidFill>
                    </a:lnR>
                    <a:lnT w="12700">
                      <a:solidFill>
                        <a:schemeClr val="tx1"/>
                      </a:solidFill>
                    </a:lnT>
                    <a:lnB w="0">
                      <a:noFill/>
                    </a:lnB>
                  </a:tcPr>
                </a:tc>
                <a:tc>
                  <a:txBody>
                    <a:bodyPr/>
                    <a:lstStyle/>
                    <a:p>
                      <a:pPr algn="ctr"/>
                      <a:r>
                        <a:rPr lang="en-US" sz="2000" dirty="0">
                          <a:latin typeface="Franklin Gothic Book"/>
                        </a:rPr>
                        <a:t>Business</a:t>
                      </a:r>
                    </a:p>
                  </a:txBody>
                  <a:tcPr>
                    <a:lnL w="12700">
                      <a:solidFill>
                        <a:schemeClr val="tx1"/>
                      </a:solidFill>
                    </a:lnL>
                    <a:lnR w="12700">
                      <a:solidFill>
                        <a:schemeClr val="tx1"/>
                      </a:solidFill>
                    </a:lnR>
                    <a:lnT w="12700">
                      <a:solidFill>
                        <a:schemeClr val="tx1"/>
                      </a:solidFill>
                    </a:lnT>
                    <a:lnB w="0">
                      <a:noFill/>
                    </a:lnB>
                  </a:tcPr>
                </a:tc>
                <a:tc>
                  <a:txBody>
                    <a:bodyPr/>
                    <a:lstStyle/>
                    <a:p>
                      <a:pPr algn="ctr"/>
                      <a:r>
                        <a:rPr lang="en-US" sz="2000" dirty="0">
                          <a:latin typeface="Franklin Gothic Book"/>
                        </a:rPr>
                        <a:t>Art*</a:t>
                      </a:r>
                    </a:p>
                  </a:txBody>
                  <a:tcPr>
                    <a:lnL w="12700">
                      <a:solidFill>
                        <a:schemeClr val="tx1"/>
                      </a:solidFill>
                    </a:lnL>
                    <a:lnR w="12700">
                      <a:solidFill>
                        <a:schemeClr val="tx1"/>
                      </a:solidFill>
                    </a:lnR>
                    <a:lnT w="12700">
                      <a:solidFill>
                        <a:schemeClr val="tx1"/>
                      </a:solidFill>
                    </a:lnT>
                    <a:lnB w="0">
                      <a:noFill/>
                    </a:lnB>
                  </a:tcPr>
                </a:tc>
                <a:extLst>
                  <a:ext uri="{0D108BD9-81ED-4DB2-BD59-A6C34878D82A}">
                    <a16:rowId xmlns:a16="http://schemas.microsoft.com/office/drawing/2014/main" val="2250255696"/>
                  </a:ext>
                </a:extLst>
              </a:tr>
              <a:tr h="555953">
                <a:tc>
                  <a:txBody>
                    <a:bodyPr/>
                    <a:lstStyle/>
                    <a:p>
                      <a:pPr algn="ctr"/>
                      <a:r>
                        <a:rPr lang="en-US" sz="2000" dirty="0">
                          <a:latin typeface="Franklin Gothic Book"/>
                        </a:rPr>
                        <a:t>Business</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Computing </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Design Tech*</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Business</a:t>
                      </a:r>
                    </a:p>
                  </a:txBody>
                  <a:tcPr>
                    <a:lnL w="12700">
                      <a:solidFill>
                        <a:schemeClr val="tx1"/>
                      </a:solidFill>
                    </a:lnL>
                    <a:lnR w="12700">
                      <a:solidFill>
                        <a:schemeClr val="tx1"/>
                      </a:solidFill>
                    </a:lnR>
                    <a:lnT w="0">
                      <a:noFill/>
                    </a:lnT>
                    <a:lnB w="0">
                      <a:noFill/>
                    </a:lnB>
                  </a:tcPr>
                </a:tc>
                <a:extLst>
                  <a:ext uri="{0D108BD9-81ED-4DB2-BD59-A6C34878D82A}">
                    <a16:rowId xmlns:a16="http://schemas.microsoft.com/office/drawing/2014/main" val="2034581338"/>
                  </a:ext>
                </a:extLst>
              </a:tr>
              <a:tr h="555953">
                <a:tc>
                  <a:txBody>
                    <a:bodyPr/>
                    <a:lstStyle/>
                    <a:p>
                      <a:pPr algn="ctr"/>
                      <a:r>
                        <a:rPr lang="en-US" sz="2000" dirty="0">
                          <a:latin typeface="Franklin Gothic Book"/>
                        </a:rPr>
                        <a:t>Drama*</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Health and Social Care</a:t>
                      </a:r>
                    </a:p>
                  </a:txBody>
                  <a:tcPr>
                    <a:lnL w="12700">
                      <a:solidFill>
                        <a:schemeClr val="tx1"/>
                      </a:solidFill>
                    </a:lnL>
                    <a:lnR w="12700">
                      <a:solidFill>
                        <a:schemeClr val="tx1"/>
                      </a:solidFill>
                    </a:lnR>
                    <a:lnT w="0">
                      <a:noFill/>
                    </a:lnT>
                    <a:lnB w="0">
                      <a:noFill/>
                    </a:lnB>
                  </a:tcPr>
                </a:tc>
                <a:tc>
                  <a:txBody>
                    <a:bodyPr/>
                    <a:lstStyle/>
                    <a:p>
                      <a:pPr lvl="0" algn="ctr">
                        <a:buNone/>
                      </a:pPr>
                      <a:r>
                        <a:rPr lang="en-US" sz="2000" b="0" i="0" u="none" strike="noStrike" noProof="0" dirty="0">
                          <a:solidFill>
                            <a:srgbClr val="000000"/>
                          </a:solidFill>
                          <a:latin typeface="Franklin Gothic Book"/>
                        </a:rPr>
                        <a:t>Hospitality and Catering*</a:t>
                      </a:r>
                      <a:endParaRPr lang="en-US" sz="2000" dirty="0">
                        <a:latin typeface="Franklin Gothic Book"/>
                      </a:endParaRP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Computing</a:t>
                      </a:r>
                    </a:p>
                  </a:txBody>
                  <a:tcPr>
                    <a:lnL w="12700">
                      <a:solidFill>
                        <a:schemeClr val="tx1"/>
                      </a:solidFill>
                    </a:lnL>
                    <a:lnR w="12700">
                      <a:solidFill>
                        <a:schemeClr val="tx1"/>
                      </a:solidFill>
                    </a:lnR>
                    <a:lnT w="0">
                      <a:noFill/>
                    </a:lnT>
                    <a:lnB w="0">
                      <a:noFill/>
                    </a:lnB>
                  </a:tcPr>
                </a:tc>
                <a:extLst>
                  <a:ext uri="{0D108BD9-81ED-4DB2-BD59-A6C34878D82A}">
                    <a16:rowId xmlns:a16="http://schemas.microsoft.com/office/drawing/2014/main" val="407491776"/>
                  </a:ext>
                </a:extLst>
              </a:tr>
              <a:tr h="555953">
                <a:tc>
                  <a:txBody>
                    <a:bodyPr/>
                    <a:lstStyle/>
                    <a:p>
                      <a:pPr algn="ctr"/>
                      <a:r>
                        <a:rPr lang="en-US" sz="2000" dirty="0">
                          <a:latin typeface="Franklin Gothic Book"/>
                        </a:rPr>
                        <a:t>Design Tech*</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Media</a:t>
                      </a:r>
                    </a:p>
                  </a:txBody>
                  <a:tcPr>
                    <a:lnL w="12700">
                      <a:solidFill>
                        <a:schemeClr val="tx1"/>
                      </a:solidFill>
                    </a:lnL>
                    <a:lnR w="12700">
                      <a:solidFill>
                        <a:schemeClr val="tx1"/>
                      </a:solidFill>
                    </a:lnR>
                    <a:lnT w="0">
                      <a:noFill/>
                    </a:lnT>
                    <a:lnB w="0">
                      <a:noFill/>
                    </a:lnB>
                  </a:tcPr>
                </a:tc>
                <a:tc>
                  <a:txBody>
                    <a:bodyPr/>
                    <a:lstStyle/>
                    <a:p>
                      <a:pPr lvl="0" algn="ctr">
                        <a:buNone/>
                      </a:pPr>
                      <a:r>
                        <a:rPr lang="en-US" sz="2000" b="0" i="0" u="none" strike="noStrike" noProof="0" dirty="0">
                          <a:solidFill>
                            <a:srgbClr val="000000"/>
                          </a:solidFill>
                          <a:latin typeface="Franklin Gothic Book"/>
                        </a:rPr>
                        <a:t>Health and Social Care</a:t>
                      </a:r>
                      <a:endParaRPr lang="en-US" sz="2000">
                        <a:latin typeface="Franklin Gothic Book"/>
                      </a:endParaRPr>
                    </a:p>
                  </a:txBody>
                  <a:tcPr>
                    <a:lnL w="12700">
                      <a:solidFill>
                        <a:schemeClr val="tx1"/>
                      </a:solidFill>
                    </a:lnL>
                    <a:lnR w="12700">
                      <a:solidFill>
                        <a:schemeClr val="tx1"/>
                      </a:solidFill>
                    </a:lnR>
                    <a:lnT w="0">
                      <a:noFill/>
                    </a:lnT>
                    <a:lnB w="0">
                      <a:noFill/>
                    </a:lnB>
                  </a:tcPr>
                </a:tc>
                <a:tc>
                  <a:txBody>
                    <a:bodyPr/>
                    <a:lstStyle/>
                    <a:p>
                      <a:pPr lvl="0" algn="ctr">
                        <a:buNone/>
                      </a:pPr>
                      <a:r>
                        <a:rPr lang="en-US" sz="2000" b="0" i="0" u="none" strike="noStrike" noProof="0" dirty="0">
                          <a:solidFill>
                            <a:srgbClr val="000000"/>
                          </a:solidFill>
                          <a:latin typeface="Franklin Gothic Book"/>
                        </a:rPr>
                        <a:t>Hospitality and Catering*</a:t>
                      </a:r>
                      <a:endParaRPr lang="en-US" sz="2000" dirty="0">
                        <a:latin typeface="Franklin Gothic Book"/>
                      </a:endParaRPr>
                    </a:p>
                  </a:txBody>
                  <a:tcPr>
                    <a:lnL w="12700">
                      <a:solidFill>
                        <a:schemeClr val="tx1"/>
                      </a:solidFill>
                    </a:lnL>
                    <a:lnR w="12700">
                      <a:solidFill>
                        <a:schemeClr val="tx1"/>
                      </a:solidFill>
                    </a:lnR>
                    <a:lnT w="0">
                      <a:noFill/>
                    </a:lnT>
                    <a:lnB w="0">
                      <a:noFill/>
                    </a:lnB>
                  </a:tcPr>
                </a:tc>
                <a:extLst>
                  <a:ext uri="{0D108BD9-81ED-4DB2-BD59-A6C34878D82A}">
                    <a16:rowId xmlns:a16="http://schemas.microsoft.com/office/drawing/2014/main" val="2815812613"/>
                  </a:ext>
                </a:extLst>
              </a:tr>
              <a:tr h="555953">
                <a:tc>
                  <a:txBody>
                    <a:bodyPr/>
                    <a:lstStyle/>
                    <a:p>
                      <a:pPr algn="ctr"/>
                      <a:r>
                        <a:rPr lang="en-US" sz="2000" dirty="0">
                          <a:latin typeface="Franklin Gothic Book"/>
                        </a:rPr>
                        <a:t>Hospitality and Catering*</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Music*</a:t>
                      </a:r>
                    </a:p>
                  </a:txBody>
                  <a:tcPr>
                    <a:lnL w="12700">
                      <a:solidFill>
                        <a:schemeClr val="tx1"/>
                      </a:solidFill>
                    </a:lnL>
                    <a:lnR w="12700">
                      <a:solidFill>
                        <a:schemeClr val="tx1"/>
                      </a:solidFill>
                    </a:lnR>
                    <a:lnT w="0">
                      <a:noFill/>
                    </a:lnT>
                    <a:lnB w="0">
                      <a:noFill/>
                    </a:lnB>
                  </a:tcPr>
                </a:tc>
                <a:tc>
                  <a:txBody>
                    <a:bodyPr/>
                    <a:lstStyle/>
                    <a:p>
                      <a:pPr lvl="0" algn="ctr">
                        <a:buNone/>
                      </a:pPr>
                      <a:r>
                        <a:rPr lang="en-US" sz="2000" b="0" i="0" u="none" strike="noStrike" noProof="0" dirty="0">
                          <a:solidFill>
                            <a:srgbClr val="000000"/>
                          </a:solidFill>
                          <a:latin typeface="Franklin Gothic Book"/>
                        </a:rPr>
                        <a:t>Music*</a:t>
                      </a:r>
                      <a:endParaRPr lang="en-US" sz="2000" dirty="0">
                        <a:latin typeface="Franklin Gothic Book"/>
                      </a:endParaRP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Media</a:t>
                      </a:r>
                    </a:p>
                  </a:txBody>
                  <a:tcPr>
                    <a:lnL w="12700">
                      <a:solidFill>
                        <a:schemeClr val="tx1"/>
                      </a:solidFill>
                    </a:lnL>
                    <a:lnR w="12700">
                      <a:solidFill>
                        <a:schemeClr val="tx1"/>
                      </a:solidFill>
                    </a:lnR>
                    <a:lnT w="0">
                      <a:noFill/>
                    </a:lnT>
                    <a:lnB w="0">
                      <a:noFill/>
                    </a:lnB>
                  </a:tcPr>
                </a:tc>
                <a:extLst>
                  <a:ext uri="{0D108BD9-81ED-4DB2-BD59-A6C34878D82A}">
                    <a16:rowId xmlns:a16="http://schemas.microsoft.com/office/drawing/2014/main" val="1341306849"/>
                  </a:ext>
                </a:extLst>
              </a:tr>
              <a:tr h="555953">
                <a:tc>
                  <a:txBody>
                    <a:bodyPr/>
                    <a:lstStyle/>
                    <a:p>
                      <a:pPr algn="ctr"/>
                      <a:r>
                        <a:rPr lang="en-US" sz="2000" dirty="0">
                          <a:latin typeface="Franklin Gothic Book"/>
                        </a:rPr>
                        <a:t>Media</a:t>
                      </a:r>
                    </a:p>
                  </a:txBody>
                  <a:tcPr>
                    <a:lnL w="12700">
                      <a:solidFill>
                        <a:schemeClr val="tx1"/>
                      </a:solidFill>
                    </a:lnL>
                    <a:lnR w="12700">
                      <a:solidFill>
                        <a:schemeClr val="tx1"/>
                      </a:solidFill>
                    </a:lnR>
                    <a:lnT w="0">
                      <a:noFill/>
                    </a:lnT>
                    <a:lnB w="0">
                      <a:noFill/>
                    </a:lnB>
                  </a:tcPr>
                </a:tc>
                <a:tc>
                  <a:txBody>
                    <a:bodyPr/>
                    <a:lstStyle/>
                    <a:p>
                      <a:pPr lvl="0" algn="ctr">
                        <a:lnSpc>
                          <a:spcPct val="100000"/>
                        </a:lnSpc>
                        <a:spcBef>
                          <a:spcPts val="0"/>
                        </a:spcBef>
                        <a:spcAft>
                          <a:spcPts val="0"/>
                        </a:spcAft>
                        <a:buNone/>
                      </a:pPr>
                      <a:r>
                        <a:rPr lang="en-US" sz="2000" b="0" i="0" u="none" strike="noStrike" noProof="0" dirty="0">
                          <a:solidFill>
                            <a:srgbClr val="000000"/>
                          </a:solidFill>
                          <a:latin typeface="Franklin Gothic Book"/>
                        </a:rPr>
                        <a:t>Design Tech*</a:t>
                      </a:r>
                    </a:p>
                    <a:p>
                      <a:pPr lvl="0" algn="ctr">
                        <a:buNone/>
                      </a:pPr>
                      <a:endParaRPr lang="en-US" sz="2000" dirty="0">
                        <a:latin typeface="Franklin Gothic Book"/>
                      </a:endParaRP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Textiles*</a:t>
                      </a:r>
                    </a:p>
                  </a:txBody>
                  <a:tcPr>
                    <a:lnL w="12700">
                      <a:solidFill>
                        <a:schemeClr val="tx1"/>
                      </a:solidFill>
                    </a:lnL>
                    <a:lnR w="12700">
                      <a:solidFill>
                        <a:schemeClr val="tx1"/>
                      </a:solidFill>
                    </a:lnR>
                    <a:lnT w="0">
                      <a:noFill/>
                    </a:lnT>
                    <a:lnB w="0">
                      <a:noFill/>
                    </a:lnB>
                  </a:tcPr>
                </a:tc>
                <a:tc>
                  <a:txBody>
                    <a:bodyPr/>
                    <a:lstStyle/>
                    <a:p>
                      <a:pPr algn="ctr"/>
                      <a:r>
                        <a:rPr lang="en-US" sz="2000" dirty="0">
                          <a:latin typeface="Franklin Gothic Book"/>
                        </a:rPr>
                        <a:t>Textiles*</a:t>
                      </a:r>
                    </a:p>
                  </a:txBody>
                  <a:tcPr>
                    <a:lnL w="12700">
                      <a:solidFill>
                        <a:schemeClr val="tx1"/>
                      </a:solidFill>
                    </a:lnL>
                    <a:lnR w="12700">
                      <a:solidFill>
                        <a:schemeClr val="tx1"/>
                      </a:solidFill>
                    </a:lnR>
                    <a:lnT w="0">
                      <a:noFill/>
                    </a:lnT>
                    <a:lnB w="0">
                      <a:noFill/>
                    </a:lnB>
                  </a:tcPr>
                </a:tc>
                <a:extLst>
                  <a:ext uri="{0D108BD9-81ED-4DB2-BD59-A6C34878D82A}">
                    <a16:rowId xmlns:a16="http://schemas.microsoft.com/office/drawing/2014/main" val="503049544"/>
                  </a:ext>
                </a:extLst>
              </a:tr>
              <a:tr h="555953">
                <a:tc>
                  <a:txBody>
                    <a:bodyPr/>
                    <a:lstStyle/>
                    <a:p>
                      <a:pPr lvl="0" algn="ctr">
                        <a:buNone/>
                      </a:pPr>
                      <a:r>
                        <a:rPr lang="en-US" sz="2000" b="0" i="0" u="none" strike="noStrike" noProof="0" dirty="0">
                          <a:solidFill>
                            <a:srgbClr val="000000"/>
                          </a:solidFill>
                          <a:latin typeface="Franklin Gothic Book"/>
                        </a:rPr>
                        <a:t>PD/RE</a:t>
                      </a:r>
                      <a:endParaRPr lang="en-US" sz="2000">
                        <a:latin typeface="Franklin Gothic Book"/>
                      </a:endParaRPr>
                    </a:p>
                  </a:txBody>
                  <a:tcPr>
                    <a:lnL w="12700">
                      <a:solidFill>
                        <a:schemeClr val="tx1"/>
                      </a:solidFill>
                    </a:lnL>
                    <a:lnR w="12700">
                      <a:solidFill>
                        <a:schemeClr val="tx1"/>
                      </a:solidFill>
                    </a:lnR>
                    <a:lnT w="0">
                      <a:noFill/>
                    </a:lnT>
                    <a:lnB w="12700">
                      <a:solidFill>
                        <a:schemeClr val="tx1"/>
                      </a:solidFill>
                    </a:lnB>
                  </a:tcPr>
                </a:tc>
                <a:tc>
                  <a:txBody>
                    <a:bodyPr/>
                    <a:lstStyle/>
                    <a:p>
                      <a:pPr lvl="0" algn="ctr">
                        <a:buNone/>
                      </a:pPr>
                      <a:r>
                        <a:rPr lang="en-US" sz="2000" b="0" i="0" u="none" strike="noStrike" noProof="0" dirty="0">
                          <a:solidFill>
                            <a:srgbClr val="000000"/>
                          </a:solidFill>
                          <a:latin typeface="Franklin Gothic Book"/>
                        </a:rPr>
                        <a:t>PD/RE</a:t>
                      </a:r>
                      <a:endParaRPr lang="en-US" sz="2000">
                        <a:latin typeface="Franklin Gothic Book"/>
                      </a:endParaRPr>
                    </a:p>
                  </a:txBody>
                  <a:tcPr>
                    <a:lnL w="12700">
                      <a:solidFill>
                        <a:schemeClr val="tx1"/>
                      </a:solidFill>
                    </a:lnL>
                    <a:lnR w="12700">
                      <a:solidFill>
                        <a:schemeClr val="tx1"/>
                      </a:solidFill>
                    </a:lnR>
                    <a:lnT w="0">
                      <a:noFill/>
                    </a:lnT>
                    <a:lnB w="12700">
                      <a:solidFill>
                        <a:schemeClr val="tx1"/>
                      </a:solidFill>
                    </a:lnB>
                  </a:tcPr>
                </a:tc>
                <a:tc>
                  <a:txBody>
                    <a:bodyPr/>
                    <a:lstStyle/>
                    <a:p>
                      <a:pPr lvl="0" algn="ctr">
                        <a:buNone/>
                      </a:pPr>
                      <a:r>
                        <a:rPr lang="en-US" sz="2000" b="0" i="0" u="none" strike="noStrike" noProof="0" dirty="0">
                          <a:solidFill>
                            <a:srgbClr val="000000"/>
                          </a:solidFill>
                          <a:latin typeface="Franklin Gothic Book"/>
                        </a:rPr>
                        <a:t>PD/RE</a:t>
                      </a:r>
                      <a:endParaRPr lang="en-US" sz="2000">
                        <a:latin typeface="Franklin Gothic Book"/>
                      </a:endParaRPr>
                    </a:p>
                  </a:txBody>
                  <a:tcPr>
                    <a:lnL w="12700">
                      <a:solidFill>
                        <a:schemeClr val="tx1"/>
                      </a:solidFill>
                    </a:lnL>
                    <a:lnR w="12700">
                      <a:solidFill>
                        <a:schemeClr val="tx1"/>
                      </a:solidFill>
                    </a:lnR>
                    <a:lnT w="0">
                      <a:noFill/>
                    </a:lnT>
                    <a:lnB w="12700">
                      <a:solidFill>
                        <a:schemeClr val="tx1"/>
                      </a:solidFill>
                    </a:lnB>
                  </a:tcPr>
                </a:tc>
                <a:tc>
                  <a:txBody>
                    <a:bodyPr/>
                    <a:lstStyle/>
                    <a:p>
                      <a:pPr lvl="0" algn="ctr">
                        <a:buNone/>
                      </a:pPr>
                      <a:r>
                        <a:rPr lang="en-US" sz="2000" b="0" i="0" u="none" strike="noStrike" noProof="0" dirty="0">
                          <a:solidFill>
                            <a:srgbClr val="000000"/>
                          </a:solidFill>
                          <a:latin typeface="Franklin Gothic Book"/>
                        </a:rPr>
                        <a:t>PD/RE</a:t>
                      </a:r>
                      <a:endParaRPr lang="en-US" sz="2000">
                        <a:latin typeface="Franklin Gothic Book"/>
                      </a:endParaRPr>
                    </a:p>
                  </a:txBody>
                  <a:tcPr>
                    <a:lnL w="12700">
                      <a:solidFill>
                        <a:schemeClr val="tx1"/>
                      </a:solidFill>
                    </a:lnL>
                    <a:lnR w="12700">
                      <a:solidFill>
                        <a:schemeClr val="tx1"/>
                      </a:solidFill>
                    </a:lnR>
                    <a:lnT w="0">
                      <a:noFill/>
                    </a:lnT>
                    <a:lnB w="12700">
                      <a:solidFill>
                        <a:schemeClr val="tx1"/>
                      </a:solidFill>
                    </a:lnB>
                  </a:tcPr>
                </a:tc>
                <a:extLst>
                  <a:ext uri="{0D108BD9-81ED-4DB2-BD59-A6C34878D82A}">
                    <a16:rowId xmlns:a16="http://schemas.microsoft.com/office/drawing/2014/main" val="3377944634"/>
                  </a:ext>
                </a:extLst>
              </a:tr>
            </a:tbl>
          </a:graphicData>
        </a:graphic>
      </p:graphicFrame>
    </p:spTree>
    <p:extLst>
      <p:ext uri="{BB962C8B-B14F-4D97-AF65-F5344CB8AC3E}">
        <p14:creationId xmlns:p14="http://schemas.microsoft.com/office/powerpoint/2010/main" val="1994643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1015</Words>
  <Application>Microsoft Office PowerPoint</Application>
  <PresentationFormat>Widescreen</PresentationFormat>
  <Paragraphs>188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Franklin Gothic Book</vt:lpstr>
      <vt:lpstr>Times New Roman</vt:lpstr>
      <vt:lpstr>Office Theme</vt:lpstr>
      <vt:lpstr>PowerPoint Presentation</vt:lpstr>
      <vt:lpstr>PowerPoint Presentation</vt:lpstr>
      <vt:lpstr> Why Are GCSE Options Important for Your Child's Future? </vt:lpstr>
      <vt:lpstr> Why Are GCSE Options Important for Your Child's Future? </vt:lpstr>
      <vt:lpstr> What resources do I have to help me decide?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Rickards</dc:creator>
  <cp:lastModifiedBy>Mrs Rickards</cp:lastModifiedBy>
  <cp:revision>222</cp:revision>
  <cp:lastPrinted>2025-02-12T08:44:26Z</cp:lastPrinted>
  <dcterms:created xsi:type="dcterms:W3CDTF">2023-10-14T11:27:16Z</dcterms:created>
  <dcterms:modified xsi:type="dcterms:W3CDTF">2025-02-12T11:08:56Z</dcterms:modified>
</cp:coreProperties>
</file>